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2" r:id="rId2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6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0"/>
    <p:restoredTop sz="91478"/>
  </p:normalViewPr>
  <p:slideViewPr>
    <p:cSldViewPr snapToGrid="0" snapToObjects="1">
      <p:cViewPr>
        <p:scale>
          <a:sx n="114" d="100"/>
          <a:sy n="114" d="100"/>
        </p:scale>
        <p:origin x="2392" y="144"/>
      </p:cViewPr>
      <p:guideLst>
        <p:guide orient="horz" pos="3366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20C39-8412-754B-B6B9-77ABEB76027B}" type="datetimeFigureOut">
              <a:rPr lang="en-US" smtClean="0"/>
              <a:pPr/>
              <a:t>8/28/19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8316B-9E09-E949-B170-F344205D49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61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8316B-9E09-E949-B170-F344205D493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12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8BCD-3FB3-8145-9B9D-073A41218B14}" type="datetimeFigureOut">
              <a:rPr lang="en-US" smtClean="0"/>
              <a:pPr/>
              <a:t>8/28/19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BFF9-5DF1-8A46-9F01-24F118241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7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8BCD-3FB3-8145-9B9D-073A41218B14}" type="datetimeFigureOut">
              <a:rPr lang="en-US" smtClean="0"/>
              <a:pPr/>
              <a:t>8/28/19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BFF9-5DF1-8A46-9F01-24F118241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3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8BCD-3FB3-8145-9B9D-073A41218B14}" type="datetimeFigureOut">
              <a:rPr lang="en-US" smtClean="0"/>
              <a:pPr/>
              <a:t>8/28/19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BFF9-5DF1-8A46-9F01-24F118241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3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8BCD-3FB3-8145-9B9D-073A41218B14}" type="datetimeFigureOut">
              <a:rPr lang="en-US" smtClean="0"/>
              <a:pPr/>
              <a:t>8/28/19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BFF9-5DF1-8A46-9F01-24F118241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1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8BCD-3FB3-8145-9B9D-073A41218B14}" type="datetimeFigureOut">
              <a:rPr lang="en-US" smtClean="0"/>
              <a:pPr/>
              <a:t>8/28/19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BFF9-5DF1-8A46-9F01-24F118241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6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8BCD-3FB3-8145-9B9D-073A41218B14}" type="datetimeFigureOut">
              <a:rPr lang="en-US" smtClean="0"/>
              <a:pPr/>
              <a:t>8/28/19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BFF9-5DF1-8A46-9F01-24F118241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7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8BCD-3FB3-8145-9B9D-073A41218B14}" type="datetimeFigureOut">
              <a:rPr lang="en-US" smtClean="0"/>
              <a:pPr/>
              <a:t>8/28/19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BFF9-5DF1-8A46-9F01-24F118241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2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8BCD-3FB3-8145-9B9D-073A41218B14}" type="datetimeFigureOut">
              <a:rPr lang="en-US" smtClean="0"/>
              <a:pPr/>
              <a:t>8/28/19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BFF9-5DF1-8A46-9F01-24F118241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4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8BCD-3FB3-8145-9B9D-073A41218B14}" type="datetimeFigureOut">
              <a:rPr lang="en-US" smtClean="0"/>
              <a:pPr/>
              <a:t>8/28/19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BFF9-5DF1-8A46-9F01-24F118241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4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8BCD-3FB3-8145-9B9D-073A41218B14}" type="datetimeFigureOut">
              <a:rPr lang="en-US" smtClean="0"/>
              <a:pPr/>
              <a:t>8/28/19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BFF9-5DF1-8A46-9F01-24F118241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9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8BCD-3FB3-8145-9B9D-073A41218B14}" type="datetimeFigureOut">
              <a:rPr lang="en-US" smtClean="0"/>
              <a:pPr/>
              <a:t>8/28/19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4BFF9-5DF1-8A46-9F01-24F118241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31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28BCD-3FB3-8145-9B9D-073A41218B14}" type="datetimeFigureOut">
              <a:rPr lang="en-US" smtClean="0"/>
              <a:pPr/>
              <a:t>8/28/19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4BFF9-5DF1-8A46-9F01-24F118241D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3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7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8457A9C8-E9B1-D84B-B2CE-057645B93451}"/>
              </a:ext>
            </a:extLst>
          </p:cNvPr>
          <p:cNvGrpSpPr/>
          <p:nvPr/>
        </p:nvGrpSpPr>
        <p:grpSpPr>
          <a:xfrm>
            <a:off x="340369" y="770991"/>
            <a:ext cx="6832870" cy="9091601"/>
            <a:chOff x="340369" y="770991"/>
            <a:chExt cx="6832870" cy="9091601"/>
          </a:xfrm>
        </p:grpSpPr>
        <p:grpSp>
          <p:nvGrpSpPr>
            <p:cNvPr id="6" name="Group 5">
              <a:extLst>
                <a:ext uri="{FF2B5EF4-FFF2-40B4-BE49-F238E27FC236}">
                  <a16:creationId xmlns="" xmlns:a16="http://schemas.microsoft.com/office/drawing/2014/main" id="{979E9D25-512D-E04F-9BC5-B82863E09C77}"/>
                </a:ext>
              </a:extLst>
            </p:cNvPr>
            <p:cNvGrpSpPr/>
            <p:nvPr/>
          </p:nvGrpSpPr>
          <p:grpSpPr>
            <a:xfrm>
              <a:off x="4858699" y="2592550"/>
              <a:ext cx="2244578" cy="1333552"/>
              <a:chOff x="4863473" y="2592550"/>
              <a:chExt cx="2244578" cy="1333552"/>
            </a:xfrm>
          </p:grpSpPr>
          <p:sp>
            <p:nvSpPr>
              <p:cNvPr id="11" name="Rounded Rectangle 10">
                <a:extLst>
                  <a:ext uri="{FF2B5EF4-FFF2-40B4-BE49-F238E27FC236}">
                    <a16:creationId xmlns="" xmlns:a16="http://schemas.microsoft.com/office/drawing/2014/main" id="{199EC190-ACBC-3041-80A8-F39C8511B1AD}"/>
                  </a:ext>
                </a:extLst>
              </p:cNvPr>
              <p:cNvSpPr/>
              <p:nvPr/>
            </p:nvSpPr>
            <p:spPr>
              <a:xfrm>
                <a:off x="4863473" y="2592550"/>
                <a:ext cx="2244578" cy="1333552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="" xmlns:a16="http://schemas.microsoft.com/office/drawing/2014/main" id="{E96A0BBA-4E30-524C-82D3-51DA9006B421}"/>
                  </a:ext>
                </a:extLst>
              </p:cNvPr>
              <p:cNvSpPr txBox="1"/>
              <p:nvPr/>
            </p:nvSpPr>
            <p:spPr>
              <a:xfrm>
                <a:off x="5103318" y="2654995"/>
                <a:ext cx="183565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100" b="1" dirty="0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="" xmlns:a16="http://schemas.microsoft.com/office/drawing/2014/main" id="{A7D70D06-9692-024C-90E5-F5EBA5C5A37A}"/>
                </a:ext>
              </a:extLst>
            </p:cNvPr>
            <p:cNvGrpSpPr/>
            <p:nvPr/>
          </p:nvGrpSpPr>
          <p:grpSpPr>
            <a:xfrm>
              <a:off x="389609" y="1885438"/>
              <a:ext cx="4359112" cy="953686"/>
              <a:chOff x="394383" y="1885438"/>
              <a:chExt cx="4359112" cy="953686"/>
            </a:xfrm>
          </p:grpSpPr>
          <p:sp>
            <p:nvSpPr>
              <p:cNvPr id="14" name="Rounded Rectangle 13">
                <a:extLst>
                  <a:ext uri="{FF2B5EF4-FFF2-40B4-BE49-F238E27FC236}">
                    <a16:creationId xmlns="" xmlns:a16="http://schemas.microsoft.com/office/drawing/2014/main" id="{88A62AD6-5DC1-E243-B68F-6355A6A576E1}"/>
                  </a:ext>
                </a:extLst>
              </p:cNvPr>
              <p:cNvSpPr/>
              <p:nvPr/>
            </p:nvSpPr>
            <p:spPr>
              <a:xfrm>
                <a:off x="394383" y="1885438"/>
                <a:ext cx="4359112" cy="953686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2768F773-1143-434D-A8E0-6D7A801A8FA8}"/>
                  </a:ext>
                </a:extLst>
              </p:cNvPr>
              <p:cNvSpPr txBox="1"/>
              <p:nvPr/>
            </p:nvSpPr>
            <p:spPr>
              <a:xfrm>
                <a:off x="603836" y="1958329"/>
                <a:ext cx="369922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600" dirty="0"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2C351891-579A-164A-BE06-1F4A0BB2D9C5}"/>
                </a:ext>
              </a:extLst>
            </p:cNvPr>
            <p:cNvGrpSpPr/>
            <p:nvPr/>
          </p:nvGrpSpPr>
          <p:grpSpPr>
            <a:xfrm>
              <a:off x="389610" y="2968470"/>
              <a:ext cx="4359112" cy="953686"/>
              <a:chOff x="394384" y="2968470"/>
              <a:chExt cx="4359112" cy="953686"/>
            </a:xfrm>
          </p:grpSpPr>
          <p:sp>
            <p:nvSpPr>
              <p:cNvPr id="15" name="Rounded Rectangle 14">
                <a:extLst>
                  <a:ext uri="{FF2B5EF4-FFF2-40B4-BE49-F238E27FC236}">
                    <a16:creationId xmlns="" xmlns:a16="http://schemas.microsoft.com/office/drawing/2014/main" id="{E3717DF2-8B47-8A4C-99DD-204BFCC4D9ED}"/>
                  </a:ext>
                </a:extLst>
              </p:cNvPr>
              <p:cNvSpPr/>
              <p:nvPr/>
            </p:nvSpPr>
            <p:spPr>
              <a:xfrm>
                <a:off x="394384" y="2968470"/>
                <a:ext cx="4359112" cy="953686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="" xmlns:a16="http://schemas.microsoft.com/office/drawing/2014/main" id="{B4B6199E-C26A-644F-A9A3-DEB490D2FD29}"/>
                  </a:ext>
                </a:extLst>
              </p:cNvPr>
              <p:cNvSpPr txBox="1"/>
              <p:nvPr/>
            </p:nvSpPr>
            <p:spPr>
              <a:xfrm>
                <a:off x="603836" y="3051401"/>
                <a:ext cx="39143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100" dirty="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="" xmlns:a16="http://schemas.microsoft.com/office/drawing/2014/main" id="{7FB93C77-A727-0C41-8A17-635A9FC0BFB0}"/>
                </a:ext>
              </a:extLst>
            </p:cNvPr>
            <p:cNvGrpSpPr/>
            <p:nvPr/>
          </p:nvGrpSpPr>
          <p:grpSpPr>
            <a:xfrm>
              <a:off x="389609" y="4057633"/>
              <a:ext cx="6783630" cy="2730693"/>
              <a:chOff x="394383" y="4057633"/>
              <a:chExt cx="6783630" cy="2730693"/>
            </a:xfrm>
          </p:grpSpPr>
          <p:sp>
            <p:nvSpPr>
              <p:cNvPr id="22" name="Rounded Rectangle 21">
                <a:extLst>
                  <a:ext uri="{FF2B5EF4-FFF2-40B4-BE49-F238E27FC236}">
                    <a16:creationId xmlns="" xmlns:a16="http://schemas.microsoft.com/office/drawing/2014/main" id="{572A9014-A21F-E241-8283-AFB001E5420B}"/>
                  </a:ext>
                </a:extLst>
              </p:cNvPr>
              <p:cNvSpPr/>
              <p:nvPr/>
            </p:nvSpPr>
            <p:spPr>
              <a:xfrm>
                <a:off x="394383" y="4057633"/>
                <a:ext cx="6733498" cy="2730693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id="{0BCF2E9E-B5D4-0D4E-9FE3-9FF8B4C9D5F5}"/>
                  </a:ext>
                </a:extLst>
              </p:cNvPr>
              <p:cNvSpPr/>
              <p:nvPr/>
            </p:nvSpPr>
            <p:spPr>
              <a:xfrm>
                <a:off x="603836" y="4171056"/>
                <a:ext cx="6574177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1100" b="1" dirty="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6D6475D6-18CF-2944-95A9-F116B61E2401}"/>
                </a:ext>
              </a:extLst>
            </p:cNvPr>
            <p:cNvGrpSpPr/>
            <p:nvPr/>
          </p:nvGrpSpPr>
          <p:grpSpPr>
            <a:xfrm>
              <a:off x="389609" y="6922787"/>
              <a:ext cx="6775644" cy="1691649"/>
              <a:chOff x="394383" y="6922787"/>
              <a:chExt cx="6775644" cy="1691649"/>
            </a:xfrm>
          </p:grpSpPr>
          <p:sp>
            <p:nvSpPr>
              <p:cNvPr id="24" name="Rounded Rectangle 23">
                <a:extLst>
                  <a:ext uri="{FF2B5EF4-FFF2-40B4-BE49-F238E27FC236}">
                    <a16:creationId xmlns="" xmlns:a16="http://schemas.microsoft.com/office/drawing/2014/main" id="{0C826420-818D-F64F-B46D-12943D59F1E9}"/>
                  </a:ext>
                </a:extLst>
              </p:cNvPr>
              <p:cNvSpPr/>
              <p:nvPr/>
            </p:nvSpPr>
            <p:spPr>
              <a:xfrm>
                <a:off x="394383" y="6922787"/>
                <a:ext cx="6733498" cy="1691649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="" xmlns:a16="http://schemas.microsoft.com/office/drawing/2014/main" id="{E862FC23-912F-4842-A7E0-E1D4DD9F7BF8}"/>
                  </a:ext>
                </a:extLst>
              </p:cNvPr>
              <p:cNvSpPr/>
              <p:nvPr/>
            </p:nvSpPr>
            <p:spPr>
              <a:xfrm>
                <a:off x="603836" y="7008707"/>
                <a:ext cx="6566191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/>
                <a:endParaRPr lang="en-US" sz="1100" dirty="0"/>
              </a:p>
            </p:txBody>
          </p:sp>
        </p:grpSp>
        <p:pic>
          <p:nvPicPr>
            <p:cNvPr id="8" name="Picture 7">
              <a:extLst>
                <a:ext uri="{FF2B5EF4-FFF2-40B4-BE49-F238E27FC236}">
                  <a16:creationId xmlns="" xmlns:a16="http://schemas.microsoft.com/office/drawing/2014/main" id="{D803B1E3-D9FE-C240-A77F-1823AB2E5C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25746" y="1030451"/>
              <a:ext cx="815195" cy="202168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="" xmlns:a16="http://schemas.microsoft.com/office/drawing/2014/main" id="{00D4D8AE-A132-AF4E-B824-B1E2CB1517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4724" y="866684"/>
              <a:ext cx="4962848" cy="471062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8837308D-35E7-F643-91D7-AFB643A5EE9C}"/>
                </a:ext>
              </a:extLst>
            </p:cNvPr>
            <p:cNvSpPr txBox="1"/>
            <p:nvPr/>
          </p:nvSpPr>
          <p:spPr>
            <a:xfrm>
              <a:off x="340369" y="770991"/>
              <a:ext cx="20208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Helvetica" pitchFamily="2" charset="0"/>
                </a:rPr>
                <a:t>in partnership with</a:t>
              </a:r>
            </a:p>
          </p:txBody>
        </p:sp>
        <p:pic>
          <p:nvPicPr>
            <p:cNvPr id="27" name="Picture 26">
              <a:extLst>
                <a:ext uri="{FF2B5EF4-FFF2-40B4-BE49-F238E27FC236}">
                  <a16:creationId xmlns="" xmlns:a16="http://schemas.microsoft.com/office/drawing/2014/main" id="{0A33510B-52E1-BB4E-B6DB-514A57FA728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12133" y="8660165"/>
              <a:ext cx="3245467" cy="1202427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27AE6CB6-E964-1F49-8CEE-97D63CB0FCB1}"/>
                </a:ext>
              </a:extLst>
            </p:cNvPr>
            <p:cNvSpPr/>
            <p:nvPr/>
          </p:nvSpPr>
          <p:spPr>
            <a:xfrm>
              <a:off x="2623334" y="8737032"/>
              <a:ext cx="124104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latin typeface="Helvetica" pitchFamily="2" charset="0"/>
                </a:rPr>
                <a:t>6sec.org/popup</a:t>
              </a: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="" xmlns:a16="http://schemas.microsoft.com/office/drawing/2014/main" id="{A4503260-C89B-B245-A259-BF06C5DC24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7312" y="8713166"/>
            <a:ext cx="2961653" cy="1606932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0A2E0629-9E94-0443-80FC-463EC62703C7}"/>
              </a:ext>
            </a:extLst>
          </p:cNvPr>
          <p:cNvSpPr/>
          <p:nvPr/>
        </p:nvSpPr>
        <p:spPr>
          <a:xfrm>
            <a:off x="448720" y="1564270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b="1" dirty="0" smtClean="0">
                <a:latin typeface="SimHei" charset="-122"/>
                <a:ea typeface="SimHei" charset="-122"/>
                <a:cs typeface="SimHei" charset="-122"/>
              </a:rPr>
              <a:t>标题：</a:t>
            </a:r>
            <a:endParaRPr lang="en-US" sz="1400" b="1" dirty="0">
              <a:latin typeface="SimHei" charset="-122"/>
              <a:ea typeface="SimHei" charset="-122"/>
              <a:cs typeface="SimHei" charset="-122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1F91B545-D207-AA48-B337-B1A6F38BA23E}"/>
              </a:ext>
            </a:extLst>
          </p:cNvPr>
          <p:cNvSpPr txBox="1"/>
          <p:nvPr/>
        </p:nvSpPr>
        <p:spPr>
          <a:xfrm>
            <a:off x="1042837" y="1592401"/>
            <a:ext cx="3815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ja-JP" altLang="en-US" sz="1400" b="1" smtClean="0"/>
              <a:t>匹配的信息</a:t>
            </a:r>
            <a:endParaRPr lang="ja-JP" altLang="en-US" sz="1400" b="1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52E8AF84-B1C8-3349-BE53-D38C67475443}"/>
              </a:ext>
            </a:extLst>
          </p:cNvPr>
          <p:cNvSpPr/>
          <p:nvPr/>
        </p:nvSpPr>
        <p:spPr>
          <a:xfrm>
            <a:off x="511468" y="2003539"/>
            <a:ext cx="6078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b="1" dirty="0" smtClean="0">
                <a:latin typeface="SimHei" charset="-122"/>
                <a:ea typeface="SimHei" charset="-122"/>
                <a:cs typeface="SimHei" charset="-122"/>
              </a:rPr>
              <a:t>目标</a:t>
            </a:r>
            <a:r>
              <a:rPr lang="zh-CN" altLang="en-US" sz="1100" b="1" dirty="0" smtClean="0">
                <a:latin typeface="SimHei" charset="-122"/>
                <a:ea typeface="SimHei" charset="-122"/>
                <a:cs typeface="SimHei" charset="-122"/>
              </a:rPr>
              <a:t>：</a:t>
            </a:r>
            <a:endParaRPr lang="ja-JP" altLang="en-US" sz="1100" b="1" dirty="0" smtClean="0">
              <a:latin typeface="SimHei" charset="-122"/>
              <a:ea typeface="SimHei" charset="-122"/>
              <a:cs typeface="SimHei" charset="-122"/>
            </a:endParaRPr>
          </a:p>
          <a:p>
            <a:r>
              <a:rPr lang="en-US" sz="1100" b="1" dirty="0" smtClean="0"/>
              <a:t> </a:t>
            </a:r>
            <a:endParaRPr lang="en-US" sz="1100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3F742AC6-50B2-5A49-A9D8-71DF922ADE15}"/>
              </a:ext>
            </a:extLst>
          </p:cNvPr>
          <p:cNvSpPr txBox="1"/>
          <p:nvPr/>
        </p:nvSpPr>
        <p:spPr>
          <a:xfrm>
            <a:off x="495144" y="2187879"/>
            <a:ext cx="4253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理解</a:t>
            </a:r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情绪</a:t>
            </a:r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可以</a:t>
            </a:r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帮助到我们。</a:t>
            </a:r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他们有信号来吸引我们的注意，也有重要的</a:t>
            </a:r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信息想</a:t>
            </a:r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给我们。</a:t>
            </a:r>
            <a:endParaRPr lang="en-US" sz="1200" dirty="0">
              <a:latin typeface="SimHei" charset="-122"/>
              <a:ea typeface="SimHei" charset="-122"/>
              <a:cs typeface="SimHei" charset="-122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C6DCB064-20C2-2540-9D2F-15BDFECA4A70}"/>
              </a:ext>
            </a:extLst>
          </p:cNvPr>
          <p:cNvSpPr/>
          <p:nvPr/>
        </p:nvSpPr>
        <p:spPr>
          <a:xfrm>
            <a:off x="535096" y="3037422"/>
            <a:ext cx="6463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latin typeface="SimHei" charset="-122"/>
                <a:ea typeface="SimHei" charset="-122"/>
                <a:cs typeface="SimHei" charset="-122"/>
              </a:rPr>
              <a:t>介绍：</a:t>
            </a:r>
            <a:endParaRPr lang="en-US" sz="1200" b="1" dirty="0">
              <a:latin typeface="SimHei" charset="-122"/>
              <a:ea typeface="SimHei" charset="-122"/>
              <a:cs typeface="SimHei" charset="-122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C9E07CC9-FE8D-2B4F-AD46-B22976634974}"/>
              </a:ext>
            </a:extLst>
          </p:cNvPr>
          <p:cNvSpPr txBox="1"/>
          <p:nvPr/>
        </p:nvSpPr>
        <p:spPr>
          <a:xfrm>
            <a:off x="535095" y="3227701"/>
            <a:ext cx="4213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在这个活动中，你会把每种情绪的“信息”和“信号”与一种感觉相匹配。每一种感觉都有一个信号和信息，它想与我们分享。</a:t>
            </a:r>
            <a:endParaRPr lang="en-US" sz="1200" dirty="0">
              <a:latin typeface="SimHei" charset="-122"/>
              <a:ea typeface="SimHei" charset="-122"/>
              <a:cs typeface="SimHei" charset="-122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C5E0786B-4D53-1549-A1F8-421568D194C5}"/>
              </a:ext>
            </a:extLst>
          </p:cNvPr>
          <p:cNvSpPr/>
          <p:nvPr/>
        </p:nvSpPr>
        <p:spPr>
          <a:xfrm>
            <a:off x="535096" y="3983850"/>
            <a:ext cx="646331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b="1" dirty="0" smtClean="0"/>
              <a:t/>
            </a:r>
            <a:br>
              <a:rPr lang="ja-JP" altLang="en-US" sz="1100" b="1" dirty="0" smtClean="0"/>
            </a:br>
            <a:r>
              <a:rPr lang="ja-JP" altLang="en-US" sz="1200" b="1" dirty="0" smtClean="0">
                <a:latin typeface="SimHei" charset="-122"/>
                <a:ea typeface="SimHei" charset="-122"/>
                <a:cs typeface="SimHei" charset="-122"/>
              </a:rPr>
              <a:t>说明</a:t>
            </a:r>
            <a:r>
              <a:rPr lang="zh-CN" altLang="en-US" sz="1200" b="1" dirty="0" smtClean="0">
                <a:latin typeface="SimHei" charset="-122"/>
                <a:ea typeface="SimHei" charset="-122"/>
                <a:cs typeface="SimHei" charset="-122"/>
              </a:rPr>
              <a:t>：</a:t>
            </a:r>
            <a:endParaRPr lang="en-US" sz="1200" b="1" dirty="0">
              <a:latin typeface="SimHei" charset="-122"/>
              <a:ea typeface="SimHei" charset="-122"/>
              <a:cs typeface="SimHei" charset="-122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C42F8099-FCB4-2B45-A111-9567C213B229}"/>
              </a:ext>
            </a:extLst>
          </p:cNvPr>
          <p:cNvSpPr txBox="1"/>
          <p:nvPr/>
        </p:nvSpPr>
        <p:spPr>
          <a:xfrm>
            <a:off x="552729" y="4447257"/>
            <a:ext cx="6381474" cy="880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从桌子上拿起一份“匹配的信息”的打印资料，从纸上剪下“信息”和“信号”。</a:t>
            </a:r>
          </a:p>
          <a:p>
            <a:pPr fontAlgn="base">
              <a:lnSpc>
                <a:spcPct val="150000"/>
              </a:lnSpc>
            </a:pPr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用胶水把“信息”和“信号”粘贴到情感词的连接空间中。或者，如果无法使用胶水和剪刀，您可以在消息中写入或在两张纸之间画线。</a:t>
            </a:r>
            <a:endParaRPr lang="zh-CN" altLang="en-US" sz="1200" dirty="0">
              <a:latin typeface="SimHei" charset="-122"/>
              <a:ea typeface="SimHei" charset="-122"/>
              <a:cs typeface="SimHei" charset="-122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E2A6F1E7-EA00-3A4C-BAE7-BDB878C6BFB3}"/>
              </a:ext>
            </a:extLst>
          </p:cNvPr>
          <p:cNvSpPr/>
          <p:nvPr/>
        </p:nvSpPr>
        <p:spPr>
          <a:xfrm>
            <a:off x="557906" y="6912135"/>
            <a:ext cx="5693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b="1" dirty="0" smtClean="0">
                <a:latin typeface="SimHei" charset="-122"/>
                <a:ea typeface="SimHei" charset="-122"/>
                <a:cs typeface="SimHei" charset="-122"/>
              </a:rPr>
              <a:t>讨论</a:t>
            </a:r>
            <a:r>
              <a:rPr lang="en-US" altLang="zh-CN" sz="1200" b="1" dirty="0" smtClean="0">
                <a:latin typeface="SimHei" charset="-122"/>
                <a:ea typeface="SimHei" charset="-122"/>
                <a:cs typeface="SimHei" charset="-122"/>
              </a:rPr>
              <a:t>;</a:t>
            </a:r>
            <a:endParaRPr lang="en-US" sz="1200" b="1" dirty="0">
              <a:latin typeface="SimHei" charset="-122"/>
              <a:ea typeface="SimHei" charset="-122"/>
              <a:cs typeface="SimHei" charset="-122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FA744687-33E7-5E44-96DA-58DA1258DE73}"/>
              </a:ext>
            </a:extLst>
          </p:cNvPr>
          <p:cNvSpPr txBox="1"/>
          <p:nvPr/>
        </p:nvSpPr>
        <p:spPr>
          <a:xfrm>
            <a:off x="552729" y="7127019"/>
            <a:ext cx="6015405" cy="115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base">
              <a:lnSpc>
                <a:spcPct val="150000"/>
              </a:lnSpc>
              <a:buFont typeface="Wingdings" charset="2"/>
              <a:buChar char="l"/>
            </a:pPr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和小组成员一起</a:t>
            </a:r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复习</a:t>
            </a:r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情绪词汇</a:t>
            </a:r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，</a:t>
            </a:r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确保</a:t>
            </a:r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每个情绪都</a:t>
            </a:r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被理解。</a:t>
            </a:r>
          </a:p>
          <a:p>
            <a:pPr marL="171450" indent="-171450" fontAlgn="base">
              <a:lnSpc>
                <a:spcPct val="150000"/>
              </a:lnSpc>
              <a:buFont typeface="Wingdings" charset="2"/>
              <a:buChar char="l"/>
            </a:pPr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当你这样做的时候，什么让你感到惊讶</a:t>
            </a:r>
            <a:r>
              <a:rPr lang="en-US" altLang="zh-CN" sz="1200" dirty="0" smtClean="0">
                <a:latin typeface="SimHei" charset="-122"/>
                <a:ea typeface="SimHei" charset="-122"/>
                <a:cs typeface="SimHei" charset="-122"/>
              </a:rPr>
              <a:t>?</a:t>
            </a:r>
            <a:endParaRPr lang="zh-CN" altLang="en-US" sz="1200" dirty="0" smtClean="0">
              <a:latin typeface="SimHei" charset="-122"/>
              <a:ea typeface="SimHei" charset="-122"/>
              <a:cs typeface="SimHei" charset="-122"/>
            </a:endParaRPr>
          </a:p>
          <a:p>
            <a:pPr marL="171450" indent="-171450" fontAlgn="base">
              <a:lnSpc>
                <a:spcPct val="150000"/>
              </a:lnSpc>
              <a:buFont typeface="Wingdings" charset="2"/>
              <a:buChar char="l"/>
            </a:pPr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这些不同</a:t>
            </a:r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的情绪会</a:t>
            </a:r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在什么样的情况下出现</a:t>
            </a:r>
            <a:r>
              <a:rPr lang="en-US" altLang="zh-CN" sz="1200" dirty="0" smtClean="0">
                <a:latin typeface="SimHei" charset="-122"/>
                <a:ea typeface="SimHei" charset="-122"/>
                <a:cs typeface="SimHei" charset="-122"/>
              </a:rPr>
              <a:t>?</a:t>
            </a:r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为什么</a:t>
            </a:r>
            <a:r>
              <a:rPr lang="en-US" altLang="zh-CN" sz="1200" dirty="0" smtClean="0">
                <a:latin typeface="SimHei" charset="-122"/>
                <a:ea typeface="SimHei" charset="-122"/>
                <a:cs typeface="SimHei" charset="-122"/>
              </a:rPr>
              <a:t>?</a:t>
            </a:r>
            <a:endParaRPr lang="zh-CN" altLang="en-US" sz="1200" dirty="0" smtClean="0">
              <a:latin typeface="SimHei" charset="-122"/>
              <a:ea typeface="SimHei" charset="-122"/>
              <a:cs typeface="SimHei" charset="-122"/>
            </a:endParaRPr>
          </a:p>
          <a:p>
            <a:pPr marL="171450" indent="-171450" fontAlgn="base">
              <a:lnSpc>
                <a:spcPct val="150000"/>
              </a:lnSpc>
              <a:buFont typeface="Wingdings" charset="2"/>
              <a:buChar char="l"/>
            </a:pPr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了解每</a:t>
            </a:r>
            <a:r>
              <a:rPr lang="zh-CN" altLang="en-US" sz="1200" smtClean="0">
                <a:latin typeface="SimHei" charset="-122"/>
                <a:ea typeface="SimHei" charset="-122"/>
                <a:cs typeface="SimHei" charset="-122"/>
              </a:rPr>
              <a:t>一</a:t>
            </a:r>
            <a:r>
              <a:rPr lang="zh-CN" altLang="en-US" sz="1200" smtClean="0">
                <a:latin typeface="SimHei" charset="-122"/>
                <a:ea typeface="SimHei" charset="-122"/>
                <a:cs typeface="SimHei" charset="-122"/>
              </a:rPr>
              <a:t>种</a:t>
            </a:r>
            <a:r>
              <a:rPr lang="zh-CN" altLang="en-US" sz="1200" smtClean="0">
                <a:latin typeface="SimHei" charset="-122"/>
                <a:ea typeface="SimHei" charset="-122"/>
                <a:cs typeface="SimHei" charset="-122"/>
              </a:rPr>
              <a:t>情绪</a:t>
            </a:r>
            <a:r>
              <a:rPr lang="zh-CN" altLang="en-US" sz="1200" smtClean="0">
                <a:latin typeface="SimHei" charset="-122"/>
                <a:ea typeface="SimHei" charset="-122"/>
                <a:cs typeface="SimHei" charset="-122"/>
              </a:rPr>
              <a:t>的</a:t>
            </a:r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信息有什么不同</a:t>
            </a:r>
            <a:r>
              <a:rPr lang="en-US" altLang="zh-CN" sz="1200" dirty="0" smtClean="0">
                <a:latin typeface="SimHei" charset="-122"/>
                <a:ea typeface="SimHei" charset="-122"/>
                <a:cs typeface="SimHei" charset="-122"/>
              </a:rPr>
              <a:t>?</a:t>
            </a:r>
            <a:endParaRPr lang="zh-CN" altLang="en-US" sz="1200" dirty="0">
              <a:latin typeface="SimHei" charset="-122"/>
              <a:ea typeface="SimHei" charset="-122"/>
              <a:cs typeface="SimHei" charset="-122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AFEE6616-38D5-8940-8806-2D2B679244B0}"/>
              </a:ext>
            </a:extLst>
          </p:cNvPr>
          <p:cNvSpPr/>
          <p:nvPr/>
        </p:nvSpPr>
        <p:spPr>
          <a:xfrm>
            <a:off x="4881197" y="2695151"/>
            <a:ext cx="60785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100" b="1" dirty="0" smtClean="0">
                <a:latin typeface="SimHei" charset="-122"/>
                <a:ea typeface="SimHei" charset="-122"/>
                <a:cs typeface="SimHei" charset="-122"/>
              </a:rPr>
              <a:t>材料：</a:t>
            </a:r>
            <a:endParaRPr lang="en-US" sz="1100" b="1" dirty="0">
              <a:latin typeface="SimHei" charset="-122"/>
              <a:ea typeface="SimHei" charset="-122"/>
              <a:cs typeface="SimHei" charset="-122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8F552AF2-7335-2E43-A4AE-7F308D5F3531}"/>
              </a:ext>
            </a:extLst>
          </p:cNvPr>
          <p:cNvSpPr txBox="1"/>
          <p:nvPr/>
        </p:nvSpPr>
        <p:spPr>
          <a:xfrm>
            <a:off x="4881197" y="2884072"/>
            <a:ext cx="2222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打印讲义 </a:t>
            </a:r>
            <a:r>
              <a:rPr lang="zh-CN" altLang="en-US" sz="1200" i="1" dirty="0" smtClean="0">
                <a:latin typeface="SimHei" charset="-122"/>
                <a:ea typeface="SimHei" charset="-122"/>
                <a:cs typeface="SimHei" charset="-122"/>
              </a:rPr>
              <a:t>点击下载</a:t>
            </a:r>
            <a:endParaRPr lang="zh-CN" altLang="en-US" sz="1200" dirty="0" smtClean="0">
              <a:latin typeface="SimHei" charset="-122"/>
              <a:ea typeface="SimHei" charset="-122"/>
              <a:cs typeface="SimHei" charset="-122"/>
            </a:endParaRPr>
          </a:p>
          <a:p>
            <a:pPr fontAlgn="base"/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白纸</a:t>
            </a:r>
          </a:p>
          <a:p>
            <a:pPr fontAlgn="base"/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马克笔</a:t>
            </a:r>
            <a:r>
              <a:rPr lang="en-US" altLang="zh-CN" sz="1200" dirty="0" smtClean="0">
                <a:latin typeface="SimHei" charset="-122"/>
                <a:ea typeface="SimHei" charset="-122"/>
                <a:cs typeface="SimHei" charset="-122"/>
              </a:rPr>
              <a:t>, </a:t>
            </a:r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水彩笔</a:t>
            </a:r>
            <a:r>
              <a:rPr lang="en-US" altLang="zh-CN" sz="1200" dirty="0" smtClean="0">
                <a:latin typeface="SimHei" charset="-122"/>
                <a:ea typeface="SimHei" charset="-122"/>
                <a:cs typeface="SimHei" charset="-122"/>
              </a:rPr>
              <a:t>/</a:t>
            </a:r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彩色铅笔</a:t>
            </a:r>
          </a:p>
          <a:p>
            <a:pPr fontAlgn="base"/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剪刀</a:t>
            </a:r>
          </a:p>
          <a:p>
            <a:pPr fontAlgn="base"/>
            <a:r>
              <a:rPr lang="zh-CN" altLang="en-US" sz="1200" dirty="0" smtClean="0">
                <a:latin typeface="SimHei" charset="-122"/>
                <a:ea typeface="SimHei" charset="-122"/>
                <a:cs typeface="SimHei" charset="-122"/>
              </a:rPr>
              <a:t>胶水</a:t>
            </a:r>
            <a:endParaRPr lang="zh-CN" altLang="en-US" sz="1200" dirty="0">
              <a:latin typeface="SimHei" charset="-122"/>
              <a:ea typeface="SimHei" charset="-122"/>
              <a:cs typeface="SimHei" charset="-122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894557" y="1958329"/>
            <a:ext cx="22920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Manuela Berger, www.feelingmagnets.com</a:t>
            </a:r>
            <a:endParaRPr lang="en-US" sz="140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10" y="830808"/>
            <a:ext cx="808755" cy="80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245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6959</TotalTime>
  <Words>216</Words>
  <Application>Microsoft Macintosh PowerPoint</Application>
  <PresentationFormat>自定义</PresentationFormat>
  <Paragraphs>25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Calibri</vt:lpstr>
      <vt:lpstr>Calibri Light</vt:lpstr>
      <vt:lpstr>Helvetica</vt:lpstr>
      <vt:lpstr>SimHei</vt:lpstr>
      <vt:lpstr>Wingdings</vt:lpstr>
      <vt:lpstr>游ゴシック</vt:lpstr>
      <vt:lpstr>Arial</vt:lpstr>
      <vt:lpstr>Office Theme</vt:lpstr>
      <vt:lpstr>PowerPoint 演示文稿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Freedman</dc:creator>
  <cp:lastModifiedBy>Microsoft Office 用户</cp:lastModifiedBy>
  <cp:revision>31</cp:revision>
  <cp:lastPrinted>2019-07-26T03:04:31Z</cp:lastPrinted>
  <dcterms:created xsi:type="dcterms:W3CDTF">2019-07-15T15:40:55Z</dcterms:created>
  <dcterms:modified xsi:type="dcterms:W3CDTF">2019-08-28T13:08:06Z</dcterms:modified>
</cp:coreProperties>
</file>