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7"/>
    <p:restoredTop sz="94676"/>
  </p:normalViewPr>
  <p:slideViewPr>
    <p:cSldViewPr snapToGrid="0" snapToObjects="1">
      <p:cViewPr varScale="1">
        <p:scale>
          <a:sx n="43" d="100"/>
          <a:sy n="43" d="100"/>
        </p:scale>
        <p:origin x="2444" y="68"/>
      </p:cViewPr>
      <p:guideLst>
        <p:guide orient="horz" pos="3366"/>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44903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9545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5941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81802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42748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20409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33971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3833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66269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90754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306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3DF5E43E-08EB-0748-B087-315C670AB518}" type="datetimeFigureOut">
              <a:rPr lang="en-US" smtClean="0"/>
              <a:pPr/>
              <a:t>11/13/2020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991C02B6-2820-F44F-9B3D-DD089FEAC55D}" type="slidenum">
              <a:rPr lang="en-US" smtClean="0"/>
              <a:pPr/>
              <a:t>‹#›</a:t>
            </a:fld>
            <a:endParaRPr lang="en-US"/>
          </a:p>
        </p:txBody>
      </p:sp>
    </p:spTree>
    <p:extLst>
      <p:ext uri="{BB962C8B-B14F-4D97-AF65-F5344CB8AC3E}">
        <p14:creationId xmlns:p14="http://schemas.microsoft.com/office/powerpoint/2010/main" val="907587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rive.google.com/file/d/14dNNQZrJvFVV5ZB7nS7aaAVvIME4MKug/view?usp=sharing" TargetMode="External"/><Relationship Id="rId3" Type="http://schemas.openxmlformats.org/officeDocument/2006/relationships/image" Target="../media/image2.png"/><Relationship Id="rId7" Type="http://schemas.openxmlformats.org/officeDocument/2006/relationships/hyperlink" Target="https://popup.6seconds.org/wp-content/uploads/2020/10/Alebrijes-animals-1.pdf"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https://drive.google.com/file/d/1VoiOMlwMCZY7BewCkb2g60xxwhn8Rhl_/view?usp=sharing" TargetMode="External"/><Relationship Id="rId4" Type="http://schemas.openxmlformats.org/officeDocument/2006/relationships/image" Target="../media/image3.jpeg"/><Relationship Id="rId9" Type="http://schemas.openxmlformats.org/officeDocument/2006/relationships/hyperlink" Target="https://popup.6seconds.org/wp-content/uploads/2020/10/Alebrijes-story-sheet-%D9%82%D8%B5%D8%A9-%D8%A7%D9%84%D8%A3%D8%A8%D8%B1%D9%8A%D9%87%D8%A7.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60778C99-36DE-7040-B01E-710B109AF0AE}"/>
              </a:ext>
            </a:extLst>
          </p:cNvPr>
          <p:cNvGrpSpPr/>
          <p:nvPr/>
        </p:nvGrpSpPr>
        <p:grpSpPr>
          <a:xfrm>
            <a:off x="397859" y="798518"/>
            <a:ext cx="6832870" cy="9091601"/>
            <a:chOff x="376227" y="555839"/>
            <a:chExt cx="6832870" cy="9091601"/>
          </a:xfrm>
        </p:grpSpPr>
        <p:sp>
          <p:nvSpPr>
            <p:cNvPr id="12" name="TextBox 11">
              <a:extLst>
                <a:ext uri="{FF2B5EF4-FFF2-40B4-BE49-F238E27FC236}">
                  <a16:creationId xmlns:a16="http://schemas.microsoft.com/office/drawing/2014/main" id="{E98640A4-DC20-D44A-B8FE-318788B4B900}"/>
                </a:ext>
              </a:extLst>
            </p:cNvPr>
            <p:cNvSpPr txBox="1"/>
            <p:nvPr/>
          </p:nvSpPr>
          <p:spPr>
            <a:xfrm>
              <a:off x="376227" y="555839"/>
              <a:ext cx="2020824" cy="230832"/>
            </a:xfrm>
            <a:prstGeom prst="rect">
              <a:avLst/>
            </a:prstGeom>
            <a:noFill/>
          </p:spPr>
          <p:txBody>
            <a:bodyPr wrap="square" rtlCol="0">
              <a:spAutoFit/>
            </a:bodyPr>
            <a:lstStyle/>
            <a:p>
              <a:r>
                <a:rPr lang="en-US" sz="900" dirty="0">
                  <a:latin typeface="Helvetica" pitchFamily="2" charset="0"/>
                </a:rPr>
                <a:t>in partnership with</a:t>
              </a:r>
            </a:p>
          </p:txBody>
        </p:sp>
        <p:grpSp>
          <p:nvGrpSpPr>
            <p:cNvPr id="31" name="Group 30">
              <a:extLst>
                <a:ext uri="{FF2B5EF4-FFF2-40B4-BE49-F238E27FC236}">
                  <a16:creationId xmlns:a16="http://schemas.microsoft.com/office/drawing/2014/main" id="{E01C3B1A-5DA7-CA4D-A75A-5F2495DEFAA8}"/>
                </a:ext>
              </a:extLst>
            </p:cNvPr>
            <p:cNvGrpSpPr/>
            <p:nvPr/>
          </p:nvGrpSpPr>
          <p:grpSpPr>
            <a:xfrm>
              <a:off x="425467" y="651532"/>
              <a:ext cx="6783630" cy="8995908"/>
              <a:chOff x="425467" y="651532"/>
              <a:chExt cx="6783630" cy="8995908"/>
            </a:xfrm>
          </p:grpSpPr>
          <p:grpSp>
            <p:nvGrpSpPr>
              <p:cNvPr id="5" name="Group 4">
                <a:extLst>
                  <a:ext uri="{FF2B5EF4-FFF2-40B4-BE49-F238E27FC236}">
                    <a16:creationId xmlns:a16="http://schemas.microsoft.com/office/drawing/2014/main" id="{A29CD357-8D59-0B4F-8AA4-10B08401BC94}"/>
                  </a:ext>
                </a:extLst>
              </p:cNvPr>
              <p:cNvGrpSpPr/>
              <p:nvPr/>
            </p:nvGrpSpPr>
            <p:grpSpPr>
              <a:xfrm>
                <a:off x="4894557" y="2377398"/>
                <a:ext cx="2244578" cy="1333552"/>
                <a:chOff x="4863473" y="2592550"/>
                <a:chExt cx="2244578" cy="1333552"/>
              </a:xfrm>
            </p:grpSpPr>
            <p:sp>
              <p:nvSpPr>
                <p:cNvPr id="26" name="Rounded Rectangle 25">
                  <a:extLst>
                    <a:ext uri="{FF2B5EF4-FFF2-40B4-BE49-F238E27FC236}">
                      <a16:creationId xmlns:a16="http://schemas.microsoft.com/office/drawing/2014/main" id="{479062E1-0B31-2648-9F95-99E21B094BFE}"/>
                    </a:ext>
                  </a:extLst>
                </p:cNvPr>
                <p:cNvSpPr/>
                <p:nvPr/>
              </p:nvSpPr>
              <p:spPr>
                <a:xfrm>
                  <a:off x="4863473" y="2592550"/>
                  <a:ext cx="2244578" cy="133355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4022B67B-92DE-CF46-9F63-8F932C908935}"/>
                    </a:ext>
                  </a:extLst>
                </p:cNvPr>
                <p:cNvSpPr txBox="1"/>
                <p:nvPr/>
              </p:nvSpPr>
              <p:spPr>
                <a:xfrm>
                  <a:off x="5103318" y="2654995"/>
                  <a:ext cx="1835659" cy="261610"/>
                </a:xfrm>
                <a:prstGeom prst="rect">
                  <a:avLst/>
                </a:prstGeom>
                <a:noFill/>
              </p:spPr>
              <p:txBody>
                <a:bodyPr wrap="square" rtlCol="0">
                  <a:spAutoFit/>
                </a:bodyPr>
                <a:lstStyle/>
                <a:p>
                  <a:endParaRPr lang="en-US" sz="1100" b="1" dirty="0"/>
                </a:p>
              </p:txBody>
            </p:sp>
          </p:grpSp>
          <p:grpSp>
            <p:nvGrpSpPr>
              <p:cNvPr id="6" name="Group 5">
                <a:extLst>
                  <a:ext uri="{FF2B5EF4-FFF2-40B4-BE49-F238E27FC236}">
                    <a16:creationId xmlns:a16="http://schemas.microsoft.com/office/drawing/2014/main" id="{CE9C6370-2A4D-D94C-B160-E872FE06EFC7}"/>
                  </a:ext>
                </a:extLst>
              </p:cNvPr>
              <p:cNvGrpSpPr/>
              <p:nvPr/>
            </p:nvGrpSpPr>
            <p:grpSpPr>
              <a:xfrm>
                <a:off x="425467" y="1670286"/>
                <a:ext cx="4359112" cy="953686"/>
                <a:chOff x="394383" y="1885438"/>
                <a:chExt cx="4359112" cy="953686"/>
              </a:xfrm>
            </p:grpSpPr>
            <p:sp>
              <p:nvSpPr>
                <p:cNvPr id="24" name="Rounded Rectangle 23">
                  <a:extLst>
                    <a:ext uri="{FF2B5EF4-FFF2-40B4-BE49-F238E27FC236}">
                      <a16:creationId xmlns:a16="http://schemas.microsoft.com/office/drawing/2014/main" id="{94F2DD53-97C7-8145-9849-6E7626850DC4}"/>
                    </a:ext>
                  </a:extLst>
                </p:cNvPr>
                <p:cNvSpPr/>
                <p:nvPr/>
              </p:nvSpPr>
              <p:spPr>
                <a:xfrm>
                  <a:off x="394383" y="1885438"/>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B3B6A19-C0AF-8048-9FC3-C2B50206D71C}"/>
                    </a:ext>
                  </a:extLst>
                </p:cNvPr>
                <p:cNvSpPr txBox="1"/>
                <p:nvPr/>
              </p:nvSpPr>
              <p:spPr>
                <a:xfrm>
                  <a:off x="603836" y="1958329"/>
                  <a:ext cx="3699223" cy="338554"/>
                </a:xfrm>
                <a:prstGeom prst="rect">
                  <a:avLst/>
                </a:prstGeom>
                <a:noFill/>
              </p:spPr>
              <p:txBody>
                <a:bodyPr wrap="square" rtlCol="0">
                  <a:spAutoFit/>
                </a:bodyPr>
                <a:lstStyle/>
                <a:p>
                  <a:endParaRPr lang="en-US" sz="1600" dirty="0"/>
                </a:p>
              </p:txBody>
            </p:sp>
          </p:grpSp>
          <p:grpSp>
            <p:nvGrpSpPr>
              <p:cNvPr id="7" name="Group 6">
                <a:extLst>
                  <a:ext uri="{FF2B5EF4-FFF2-40B4-BE49-F238E27FC236}">
                    <a16:creationId xmlns:a16="http://schemas.microsoft.com/office/drawing/2014/main" id="{1B5EDC47-38F1-8343-BAED-4287E8CCD4BE}"/>
                  </a:ext>
                </a:extLst>
              </p:cNvPr>
              <p:cNvGrpSpPr/>
              <p:nvPr/>
            </p:nvGrpSpPr>
            <p:grpSpPr>
              <a:xfrm>
                <a:off x="425468" y="2753318"/>
                <a:ext cx="4359112" cy="953686"/>
                <a:chOff x="394384" y="2968470"/>
                <a:chExt cx="4359112" cy="953686"/>
              </a:xfrm>
            </p:grpSpPr>
            <p:sp>
              <p:nvSpPr>
                <p:cNvPr id="22" name="Rounded Rectangle 21">
                  <a:extLst>
                    <a:ext uri="{FF2B5EF4-FFF2-40B4-BE49-F238E27FC236}">
                      <a16:creationId xmlns:a16="http://schemas.microsoft.com/office/drawing/2014/main" id="{7F0E0AFB-6213-D948-BCDC-90FCB7FCE6BB}"/>
                    </a:ext>
                  </a:extLst>
                </p:cNvPr>
                <p:cNvSpPr/>
                <p:nvPr/>
              </p:nvSpPr>
              <p:spPr>
                <a:xfrm>
                  <a:off x="394384" y="2968470"/>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B0B29A5-F0CB-C84D-A992-EC52C6DD1011}"/>
                    </a:ext>
                  </a:extLst>
                </p:cNvPr>
                <p:cNvSpPr txBox="1"/>
                <p:nvPr/>
              </p:nvSpPr>
              <p:spPr>
                <a:xfrm>
                  <a:off x="603836" y="3051401"/>
                  <a:ext cx="3914376" cy="261610"/>
                </a:xfrm>
                <a:prstGeom prst="rect">
                  <a:avLst/>
                </a:prstGeom>
                <a:noFill/>
              </p:spPr>
              <p:txBody>
                <a:bodyPr wrap="square" rtlCol="0">
                  <a:spAutoFit/>
                </a:bodyPr>
                <a:lstStyle/>
                <a:p>
                  <a:endParaRPr lang="en-US" sz="1100" dirty="0"/>
                </a:p>
              </p:txBody>
            </p:sp>
          </p:grpSp>
          <p:grpSp>
            <p:nvGrpSpPr>
              <p:cNvPr id="8" name="Group 7">
                <a:extLst>
                  <a:ext uri="{FF2B5EF4-FFF2-40B4-BE49-F238E27FC236}">
                    <a16:creationId xmlns:a16="http://schemas.microsoft.com/office/drawing/2014/main" id="{C64E53E0-274A-9446-94F7-E5112F6E5F98}"/>
                  </a:ext>
                </a:extLst>
              </p:cNvPr>
              <p:cNvGrpSpPr/>
              <p:nvPr/>
            </p:nvGrpSpPr>
            <p:grpSpPr>
              <a:xfrm>
                <a:off x="425467" y="3842481"/>
                <a:ext cx="6783630" cy="2730693"/>
                <a:chOff x="394383" y="4057633"/>
                <a:chExt cx="6783630" cy="2730693"/>
              </a:xfrm>
            </p:grpSpPr>
            <p:sp>
              <p:nvSpPr>
                <p:cNvPr id="20" name="Rounded Rectangle 19">
                  <a:extLst>
                    <a:ext uri="{FF2B5EF4-FFF2-40B4-BE49-F238E27FC236}">
                      <a16:creationId xmlns:a16="http://schemas.microsoft.com/office/drawing/2014/main" id="{C39A6265-DC92-CF43-98B4-49ED42CA176E}"/>
                    </a:ext>
                  </a:extLst>
                </p:cNvPr>
                <p:cNvSpPr/>
                <p:nvPr/>
              </p:nvSpPr>
              <p:spPr>
                <a:xfrm>
                  <a:off x="394383" y="4057633"/>
                  <a:ext cx="6733498" cy="273069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9ECE98C-B46E-174B-A641-85655120BAB6}"/>
                    </a:ext>
                  </a:extLst>
                </p:cNvPr>
                <p:cNvSpPr/>
                <p:nvPr/>
              </p:nvSpPr>
              <p:spPr>
                <a:xfrm>
                  <a:off x="603836" y="4171056"/>
                  <a:ext cx="6574177" cy="261610"/>
                </a:xfrm>
                <a:prstGeom prst="rect">
                  <a:avLst/>
                </a:prstGeom>
              </p:spPr>
              <p:txBody>
                <a:bodyPr wrap="square">
                  <a:spAutoFit/>
                </a:bodyPr>
                <a:lstStyle/>
                <a:p>
                  <a:endParaRPr lang="en-US" sz="1100" b="1" dirty="0"/>
                </a:p>
              </p:txBody>
            </p:sp>
          </p:grpSp>
          <p:grpSp>
            <p:nvGrpSpPr>
              <p:cNvPr id="9" name="Group 8">
                <a:extLst>
                  <a:ext uri="{FF2B5EF4-FFF2-40B4-BE49-F238E27FC236}">
                    <a16:creationId xmlns:a16="http://schemas.microsoft.com/office/drawing/2014/main" id="{68169B19-2259-B74E-AC13-1250E3AD8AD9}"/>
                  </a:ext>
                </a:extLst>
              </p:cNvPr>
              <p:cNvGrpSpPr/>
              <p:nvPr/>
            </p:nvGrpSpPr>
            <p:grpSpPr>
              <a:xfrm>
                <a:off x="425467" y="6707635"/>
                <a:ext cx="6775644" cy="1691649"/>
                <a:chOff x="394383" y="6922787"/>
                <a:chExt cx="6775644" cy="1691649"/>
              </a:xfrm>
            </p:grpSpPr>
            <p:sp>
              <p:nvSpPr>
                <p:cNvPr id="18" name="Rounded Rectangle 17">
                  <a:extLst>
                    <a:ext uri="{FF2B5EF4-FFF2-40B4-BE49-F238E27FC236}">
                      <a16:creationId xmlns:a16="http://schemas.microsoft.com/office/drawing/2014/main" id="{94B6C7A3-C7B0-0847-B37F-572C0B85B215}"/>
                    </a:ext>
                  </a:extLst>
                </p:cNvPr>
                <p:cNvSpPr/>
                <p:nvPr/>
              </p:nvSpPr>
              <p:spPr>
                <a:xfrm>
                  <a:off x="394383" y="6922787"/>
                  <a:ext cx="6733498" cy="16916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54BB6BB-4CA5-1D48-9266-5EBE84C4009D}"/>
                    </a:ext>
                  </a:extLst>
                </p:cNvPr>
                <p:cNvSpPr/>
                <p:nvPr/>
              </p:nvSpPr>
              <p:spPr>
                <a:xfrm>
                  <a:off x="603836" y="7008707"/>
                  <a:ext cx="6566191" cy="261610"/>
                </a:xfrm>
                <a:prstGeom prst="rect">
                  <a:avLst/>
                </a:prstGeom>
              </p:spPr>
              <p:txBody>
                <a:bodyPr wrap="square">
                  <a:spAutoFit/>
                </a:bodyPr>
                <a:lstStyle/>
                <a:p>
                  <a:pPr fontAlgn="base"/>
                  <a:endParaRPr lang="en-US" sz="1100" dirty="0"/>
                </a:p>
              </p:txBody>
            </p:sp>
          </p:grpSp>
          <p:pic>
            <p:nvPicPr>
              <p:cNvPr id="10" name="Picture 9">
                <a:extLst>
                  <a:ext uri="{FF2B5EF4-FFF2-40B4-BE49-F238E27FC236}">
                    <a16:creationId xmlns:a16="http://schemas.microsoft.com/office/drawing/2014/main" id="{21A8B7C0-BD32-E94C-AF45-C53A5292CA50}"/>
                  </a:ext>
                </a:extLst>
              </p:cNvPr>
              <p:cNvPicPr>
                <a:picLocks noChangeAspect="1"/>
              </p:cNvPicPr>
              <p:nvPr/>
            </p:nvPicPr>
            <p:blipFill>
              <a:blip r:embed="rId2"/>
              <a:stretch>
                <a:fillRect/>
              </a:stretch>
            </p:blipFill>
            <p:spPr>
              <a:xfrm>
                <a:off x="5635391" y="703907"/>
                <a:ext cx="1408457" cy="349297"/>
              </a:xfrm>
              <a:prstGeom prst="rect">
                <a:avLst/>
              </a:prstGeom>
            </p:spPr>
          </p:pic>
          <p:pic>
            <p:nvPicPr>
              <p:cNvPr id="11" name="Picture 10">
                <a:extLst>
                  <a:ext uri="{FF2B5EF4-FFF2-40B4-BE49-F238E27FC236}">
                    <a16:creationId xmlns:a16="http://schemas.microsoft.com/office/drawing/2014/main" id="{FC438B79-6194-6F40-898A-892AE26EBC45}"/>
                  </a:ext>
                </a:extLst>
              </p:cNvPr>
              <p:cNvPicPr>
                <a:picLocks noChangeAspect="1"/>
              </p:cNvPicPr>
              <p:nvPr/>
            </p:nvPicPr>
            <p:blipFill>
              <a:blip r:embed="rId3"/>
              <a:stretch>
                <a:fillRect/>
              </a:stretch>
            </p:blipFill>
            <p:spPr>
              <a:xfrm>
                <a:off x="470582" y="651532"/>
                <a:ext cx="4962848" cy="471062"/>
              </a:xfrm>
              <a:prstGeom prst="rect">
                <a:avLst/>
              </a:prstGeom>
            </p:spPr>
          </p:pic>
          <p:pic>
            <p:nvPicPr>
              <p:cNvPr id="13" name="Picture 12">
                <a:extLst>
                  <a:ext uri="{FF2B5EF4-FFF2-40B4-BE49-F238E27FC236}">
                    <a16:creationId xmlns:a16="http://schemas.microsoft.com/office/drawing/2014/main" id="{D9C782D3-6FFB-F145-B2CB-8B002A510A3B}"/>
                  </a:ext>
                </a:extLst>
              </p:cNvPr>
              <p:cNvPicPr>
                <a:picLocks noChangeAspect="1"/>
              </p:cNvPicPr>
              <p:nvPr/>
            </p:nvPicPr>
            <p:blipFill>
              <a:blip r:embed="rId4"/>
              <a:stretch>
                <a:fillRect/>
              </a:stretch>
            </p:blipFill>
            <p:spPr>
              <a:xfrm>
                <a:off x="447991" y="8445013"/>
                <a:ext cx="3245467" cy="1202427"/>
              </a:xfrm>
              <a:prstGeom prst="rect">
                <a:avLst/>
              </a:prstGeom>
            </p:spPr>
          </p:pic>
          <p:sp>
            <p:nvSpPr>
              <p:cNvPr id="17" name="Rectangle 16">
                <a:extLst>
                  <a:ext uri="{FF2B5EF4-FFF2-40B4-BE49-F238E27FC236}">
                    <a16:creationId xmlns:a16="http://schemas.microsoft.com/office/drawing/2014/main" id="{99654ED8-A3F3-A847-8C37-5A6DA6587A47}"/>
                  </a:ext>
                </a:extLst>
              </p:cNvPr>
              <p:cNvSpPr/>
              <p:nvPr/>
            </p:nvSpPr>
            <p:spPr>
              <a:xfrm>
                <a:off x="2659192" y="8521880"/>
                <a:ext cx="1241045" cy="276999"/>
              </a:xfrm>
              <a:prstGeom prst="rect">
                <a:avLst/>
              </a:prstGeom>
            </p:spPr>
            <p:txBody>
              <a:bodyPr wrap="none">
                <a:spAutoFit/>
              </a:bodyPr>
              <a:lstStyle/>
              <a:p>
                <a:r>
                  <a:rPr lang="en-US" sz="1200" dirty="0">
                    <a:latin typeface="Helvetica" pitchFamily="2" charset="0"/>
                  </a:rPr>
                  <a:t>6sec.org/popup</a:t>
                </a:r>
              </a:p>
            </p:txBody>
          </p:sp>
        </p:grpSp>
      </p:grpSp>
      <p:pic>
        <p:nvPicPr>
          <p:cNvPr id="4" name="Picture 3">
            <a:extLst>
              <a:ext uri="{FF2B5EF4-FFF2-40B4-BE49-F238E27FC236}">
                <a16:creationId xmlns:a16="http://schemas.microsoft.com/office/drawing/2014/main" id="{5F7A4E3C-B089-2347-AE5E-587023665A0B}"/>
              </a:ext>
            </a:extLst>
          </p:cNvPr>
          <p:cNvPicPr>
            <a:picLocks noChangeAspect="1"/>
          </p:cNvPicPr>
          <p:nvPr/>
        </p:nvPicPr>
        <p:blipFill>
          <a:blip r:embed="rId5"/>
          <a:stretch>
            <a:fillRect/>
          </a:stretch>
        </p:blipFill>
        <p:spPr>
          <a:xfrm>
            <a:off x="4197312" y="8713166"/>
            <a:ext cx="2961653" cy="1606932"/>
          </a:xfrm>
          <a:prstGeom prst="rect">
            <a:avLst/>
          </a:prstGeom>
        </p:spPr>
      </p:pic>
      <p:sp>
        <p:nvSpPr>
          <p:cNvPr id="43" name="TextBox 42">
            <a:extLst>
              <a:ext uri="{FF2B5EF4-FFF2-40B4-BE49-F238E27FC236}">
                <a16:creationId xmlns:a16="http://schemas.microsoft.com/office/drawing/2014/main" id="{C42F8099-FCB4-2B45-A111-9567C213B229}"/>
              </a:ext>
            </a:extLst>
          </p:cNvPr>
          <p:cNvSpPr txBox="1"/>
          <p:nvPr/>
        </p:nvSpPr>
        <p:spPr>
          <a:xfrm>
            <a:off x="565886" y="4123878"/>
            <a:ext cx="6491119" cy="2677656"/>
          </a:xfrm>
          <a:prstGeom prst="rect">
            <a:avLst/>
          </a:prstGeom>
          <a:noFill/>
        </p:spPr>
        <p:txBody>
          <a:bodyPr wrap="square" rtlCol="0">
            <a:spAutoFit/>
          </a:bodyPr>
          <a:lstStyle/>
          <a:p>
            <a:pPr algn="r" fontAlgn="base"/>
            <a:br>
              <a:rPr lang="ar-AE" sz="1200" b="0" i="0" dirty="0">
                <a:solidFill>
                  <a:srgbClr val="666666"/>
                </a:solidFill>
                <a:effectLst/>
                <a:latin typeface="Nunito"/>
              </a:rPr>
            </a:br>
            <a:r>
              <a:rPr lang="ar-AE" sz="1200" b="0" i="0" dirty="0">
                <a:solidFill>
                  <a:srgbClr val="666666"/>
                </a:solidFill>
                <a:effectLst/>
                <a:latin typeface="Nunito"/>
              </a:rPr>
              <a:t>اقرأ ورقة قصة الأبريها ثم اعرض صور حيوانات الأبريها للمشاركين (اقترحنا 6 صور لحيوانات غير تقليدية: حيوان الكسلان, الحوت, النسر, النعامة, الضفدع, و السلحفاة, لكن يمكنك اختيار أي حيوانًا تريد إضافته)</a:t>
            </a:r>
          </a:p>
          <a:p>
            <a:pPr algn="r" fontAlgn="base"/>
            <a:r>
              <a:rPr lang="ar-AE" sz="1200" b="0" i="0" dirty="0">
                <a:solidFill>
                  <a:srgbClr val="666666"/>
                </a:solidFill>
                <a:effectLst/>
                <a:latin typeface="Nunito"/>
              </a:rPr>
              <a:t>اطلب من الطلاب تحديد نقاط القوة في كل حيوان. يستطيعون كتابة نقاط القوة أو فقط ذكرها, حسب مجموعتك. ساعد الطلاب في إيجاد قوى في كل حيوان. على سبيل المثال “ضفادع الشجر لديهم أصابع لزجة تساعدهم على الالتصاق على أي سطح. مما يجعلهم رشيقين وقادرين على التأقلم.”</a:t>
            </a:r>
          </a:p>
          <a:p>
            <a:pPr algn="r" fontAlgn="base"/>
            <a:r>
              <a:rPr lang="ar-AE" sz="1200" b="0" i="0" dirty="0">
                <a:solidFill>
                  <a:srgbClr val="666666"/>
                </a:solidFill>
                <a:effectLst/>
                <a:latin typeface="Nunito"/>
              </a:rPr>
              <a:t>هل تستطيع اختيار نقطة قوة موجودة عند إحدى هذه الحيوانات وموجودة لديك؟ يستطيعون كتابة نقاط القوة أو فقط ذكرها, حسب مجموعتك.</a:t>
            </a:r>
          </a:p>
          <a:p>
            <a:pPr algn="r" fontAlgn="base"/>
            <a:r>
              <a:rPr lang="ar-AE" sz="1200" b="0" i="0" dirty="0">
                <a:solidFill>
                  <a:srgbClr val="666666"/>
                </a:solidFill>
                <a:effectLst/>
                <a:latin typeface="Nunito"/>
              </a:rPr>
              <a:t>الآن سنقوم بصنع الأبريها الخاصة بنا! اختر مزيجًا من قوى الحيوانات التي تكلمنا عنها وارسم حيوانك الخاص. على سبيل المثال, قد ترسم جسم ضفدع (لعرض مرونته) وذيل الحوت (مستعرضًا قوته) وأرجل النعامة (مبينًا سرعتها).اعط المشاركين وقتهم (3 – 5 دقائق بناءً على انتباههم) لرسم الأبريها الخاصة بهم.</a:t>
            </a:r>
          </a:p>
          <a:p>
            <a:pPr algn="r" fontAlgn="base"/>
            <a:r>
              <a:rPr lang="ar-AE" sz="1200" b="0" i="0" dirty="0">
                <a:solidFill>
                  <a:srgbClr val="666666"/>
                </a:solidFill>
                <a:effectLst/>
                <a:latin typeface="Nunito"/>
              </a:rPr>
              <a:t>اجمع المشاركون في أزواج  ليشاركوا مع بعضهم. دعهم يتحدثون مع بعضهم عن الأبريها الخاصة بهم وما هي القوى التي تمثلها الأجزاء المختلفة وكيف تمثلهم.</a:t>
            </a:r>
          </a:p>
          <a:p>
            <a:pPr algn="r" fontAlgn="base"/>
            <a:r>
              <a:rPr lang="ar-AE" sz="1200" b="0" i="0" dirty="0">
                <a:solidFill>
                  <a:srgbClr val="666666"/>
                </a:solidFill>
                <a:effectLst/>
                <a:latin typeface="Nunito"/>
              </a:rPr>
              <a:t>اجمع المشاركون إلى المجموعة الكبيرة لأسئلة المناقشة.</a:t>
            </a:r>
          </a:p>
        </p:txBody>
      </p:sp>
      <p:sp>
        <p:nvSpPr>
          <p:cNvPr id="44" name="TextBox 43">
            <a:extLst>
              <a:ext uri="{FF2B5EF4-FFF2-40B4-BE49-F238E27FC236}">
                <a16:creationId xmlns:a16="http://schemas.microsoft.com/office/drawing/2014/main" id="{FA744687-33E7-5E44-96DA-58DA1258DE73}"/>
              </a:ext>
            </a:extLst>
          </p:cNvPr>
          <p:cNvSpPr txBox="1"/>
          <p:nvPr/>
        </p:nvSpPr>
        <p:spPr>
          <a:xfrm>
            <a:off x="552729" y="7127019"/>
            <a:ext cx="6491118" cy="769441"/>
          </a:xfrm>
          <a:prstGeom prst="rect">
            <a:avLst/>
          </a:prstGeom>
          <a:noFill/>
        </p:spPr>
        <p:txBody>
          <a:bodyPr wrap="square" rtlCol="0">
            <a:spAutoFit/>
          </a:bodyPr>
          <a:lstStyle/>
          <a:p>
            <a:pPr algn="r" fontAlgn="base">
              <a:buFont typeface="Arial" panose="020B0604020202020204" pitchFamily="34" charset="0"/>
              <a:buChar char="•"/>
            </a:pPr>
            <a:r>
              <a:rPr lang="ar-AE" sz="1100" b="1" i="0" dirty="0">
                <a:solidFill>
                  <a:srgbClr val="000000"/>
                </a:solidFill>
                <a:effectLst/>
                <a:latin typeface="Nunito"/>
              </a:rPr>
              <a:t>كيفكانشعوركعندمافكرتبالقدراتالخاصةلكلمخلوق (بمافيهمأنت!)</a:t>
            </a:r>
          </a:p>
          <a:p>
            <a:pPr algn="r" fontAlgn="base">
              <a:buFont typeface="Arial" panose="020B0604020202020204" pitchFamily="34" charset="0"/>
              <a:buChar char="•"/>
            </a:pPr>
            <a:r>
              <a:rPr lang="ar-AE" sz="1100" b="1" i="0" dirty="0">
                <a:solidFill>
                  <a:srgbClr val="000000"/>
                </a:solidFill>
                <a:effectLst/>
                <a:latin typeface="Nunito"/>
              </a:rPr>
              <a:t>ماهيالرسالةأوالمشاعرالتيأعطاهالكالأبريها؟</a:t>
            </a:r>
          </a:p>
          <a:p>
            <a:pPr algn="r" fontAlgn="base">
              <a:buFont typeface="Arial" panose="020B0604020202020204" pitchFamily="34" charset="0"/>
              <a:buChar char="•"/>
            </a:pPr>
            <a:r>
              <a:rPr lang="ar-AE" sz="1100" b="1" i="0" dirty="0">
                <a:solidFill>
                  <a:srgbClr val="000000"/>
                </a:solidFill>
                <a:effectLst/>
                <a:latin typeface="Nunito"/>
              </a:rPr>
              <a:t>كلحيوانمهمفيمملكةالحيوان, وبعضالأحياننشعرأنناغيرمهمينفيمجتمعاتنا, لكنهعلىنقيضذلك! ماذاتشعرحيالكونكمهمجدًافيهذاالعالم؟</a:t>
            </a:r>
          </a:p>
          <a:p>
            <a:pPr algn="r" fontAlgn="base">
              <a:buFont typeface="Arial" panose="020B0604020202020204" pitchFamily="34" charset="0"/>
              <a:buChar char="•"/>
            </a:pPr>
            <a:r>
              <a:rPr lang="ar-AE" sz="1100" b="1" i="0">
                <a:solidFill>
                  <a:srgbClr val="000000"/>
                </a:solidFill>
                <a:effectLst/>
                <a:latin typeface="Nunito"/>
              </a:rPr>
              <a:t>كيفيمكنكاستخدامالأبريهالمساعدتكفيبيتكأومجتمعكأوبلدك؟</a:t>
            </a:r>
          </a:p>
        </p:txBody>
      </p:sp>
      <p:sp>
        <p:nvSpPr>
          <p:cNvPr id="45" name="Rectangle 44">
            <a:extLst>
              <a:ext uri="{FF2B5EF4-FFF2-40B4-BE49-F238E27FC236}">
                <a16:creationId xmlns:a16="http://schemas.microsoft.com/office/drawing/2014/main" id="{52E8AF84-B1C8-3349-BE53-D38C67475443}"/>
              </a:ext>
            </a:extLst>
          </p:cNvPr>
          <p:cNvSpPr/>
          <p:nvPr/>
        </p:nvSpPr>
        <p:spPr>
          <a:xfrm>
            <a:off x="511467" y="1880098"/>
            <a:ext cx="881923" cy="430887"/>
          </a:xfrm>
          <a:prstGeom prst="rect">
            <a:avLst/>
          </a:prstGeom>
        </p:spPr>
        <p:txBody>
          <a:bodyPr wrap="square">
            <a:spAutoFit/>
          </a:bodyPr>
          <a:lstStyle/>
          <a:p>
            <a:endParaRPr lang="en-US" sz="1100" b="1" dirty="0">
              <a:solidFill>
                <a:srgbClr val="434343"/>
              </a:solidFill>
              <a:effectLst/>
              <a:latin typeface="Nunito"/>
              <a:ea typeface="Nunito"/>
              <a:cs typeface="Nunito"/>
            </a:endParaRPr>
          </a:p>
          <a:p>
            <a:r>
              <a:rPr lang="en-US" sz="1100" b="1" dirty="0"/>
              <a:t>: </a:t>
            </a:r>
          </a:p>
        </p:txBody>
      </p:sp>
      <p:sp>
        <p:nvSpPr>
          <p:cNvPr id="46" name="Rectangle 45">
            <a:extLst>
              <a:ext uri="{FF2B5EF4-FFF2-40B4-BE49-F238E27FC236}">
                <a16:creationId xmlns:a16="http://schemas.microsoft.com/office/drawing/2014/main" id="{C6DCB064-20C2-2540-9D2F-15BDFECA4A70}"/>
              </a:ext>
            </a:extLst>
          </p:cNvPr>
          <p:cNvSpPr/>
          <p:nvPr/>
        </p:nvSpPr>
        <p:spPr>
          <a:xfrm>
            <a:off x="4283125" y="2943295"/>
            <a:ext cx="521297" cy="261610"/>
          </a:xfrm>
          <a:prstGeom prst="rect">
            <a:avLst/>
          </a:prstGeom>
        </p:spPr>
        <p:txBody>
          <a:bodyPr wrap="none">
            <a:spAutoFit/>
          </a:bodyPr>
          <a:lstStyle/>
          <a:p>
            <a:r>
              <a:rPr lang="ar-AE" sz="1100" b="1"/>
              <a:t>المقدمة</a:t>
            </a:r>
            <a:endParaRPr lang="en-US" sz="1100" b="1" dirty="0"/>
          </a:p>
        </p:txBody>
      </p:sp>
      <p:sp>
        <p:nvSpPr>
          <p:cNvPr id="47" name="Rectangle 46">
            <a:extLst>
              <a:ext uri="{FF2B5EF4-FFF2-40B4-BE49-F238E27FC236}">
                <a16:creationId xmlns:a16="http://schemas.microsoft.com/office/drawing/2014/main" id="{AFEE6616-38D5-8940-8806-2D2B679244B0}"/>
              </a:ext>
            </a:extLst>
          </p:cNvPr>
          <p:cNvSpPr/>
          <p:nvPr/>
        </p:nvSpPr>
        <p:spPr>
          <a:xfrm>
            <a:off x="6252310" y="2663622"/>
            <a:ext cx="875547" cy="261610"/>
          </a:xfrm>
          <a:prstGeom prst="rect">
            <a:avLst/>
          </a:prstGeom>
        </p:spPr>
        <p:txBody>
          <a:bodyPr wrap="square">
            <a:spAutoFit/>
          </a:bodyPr>
          <a:lstStyle/>
          <a:p>
            <a:pPr algn="r" fontAlgn="base"/>
            <a:r>
              <a:rPr lang="ar-AE" sz="1100" b="1" i="0" u="none" strike="noStrike" dirty="0">
                <a:solidFill>
                  <a:srgbClr val="333333"/>
                </a:solidFill>
                <a:effectLst/>
                <a:latin typeface="Nunito"/>
              </a:rPr>
              <a:t>الأدوات</a:t>
            </a:r>
          </a:p>
        </p:txBody>
      </p:sp>
      <p:sp>
        <p:nvSpPr>
          <p:cNvPr id="48" name="Rectangle 47">
            <a:extLst>
              <a:ext uri="{FF2B5EF4-FFF2-40B4-BE49-F238E27FC236}">
                <a16:creationId xmlns:a16="http://schemas.microsoft.com/office/drawing/2014/main" id="{C5E0786B-4D53-1549-A1F8-421568D194C5}"/>
              </a:ext>
            </a:extLst>
          </p:cNvPr>
          <p:cNvSpPr/>
          <p:nvPr/>
        </p:nvSpPr>
        <p:spPr>
          <a:xfrm>
            <a:off x="6317393" y="4047761"/>
            <a:ext cx="595035" cy="261610"/>
          </a:xfrm>
          <a:prstGeom prst="rect">
            <a:avLst/>
          </a:prstGeom>
        </p:spPr>
        <p:txBody>
          <a:bodyPr wrap="none">
            <a:spAutoFit/>
          </a:bodyPr>
          <a:lstStyle/>
          <a:p>
            <a:pPr algn="r" fontAlgn="base"/>
            <a:r>
              <a:rPr lang="ar-AE" sz="1100" b="1" i="0" u="none" strike="noStrike" dirty="0">
                <a:solidFill>
                  <a:srgbClr val="333333"/>
                </a:solidFill>
                <a:effectLst/>
                <a:latin typeface="Nunito"/>
              </a:rPr>
              <a:t>التعليمات</a:t>
            </a:r>
          </a:p>
        </p:txBody>
      </p:sp>
      <p:sp>
        <p:nvSpPr>
          <p:cNvPr id="49" name="Rectangle 48">
            <a:extLst>
              <a:ext uri="{FF2B5EF4-FFF2-40B4-BE49-F238E27FC236}">
                <a16:creationId xmlns:a16="http://schemas.microsoft.com/office/drawing/2014/main" id="{E2A6F1E7-EA00-3A4C-BAE7-BDB878C6BFB3}"/>
              </a:ext>
            </a:extLst>
          </p:cNvPr>
          <p:cNvSpPr/>
          <p:nvPr/>
        </p:nvSpPr>
        <p:spPr>
          <a:xfrm>
            <a:off x="6559653" y="6916818"/>
            <a:ext cx="505267" cy="261610"/>
          </a:xfrm>
          <a:prstGeom prst="rect">
            <a:avLst/>
          </a:prstGeom>
        </p:spPr>
        <p:txBody>
          <a:bodyPr wrap="none">
            <a:spAutoFit/>
          </a:bodyPr>
          <a:lstStyle/>
          <a:p>
            <a:pPr algn="r" fontAlgn="base"/>
            <a:r>
              <a:rPr lang="ar-AE" sz="1100" b="1" i="0" u="none" strike="noStrike">
                <a:solidFill>
                  <a:srgbClr val="000000"/>
                </a:solidFill>
                <a:effectLst/>
                <a:latin typeface="Nunito"/>
              </a:rPr>
              <a:t>مناقشة</a:t>
            </a:r>
          </a:p>
        </p:txBody>
      </p:sp>
      <p:sp>
        <p:nvSpPr>
          <p:cNvPr id="50" name="Rectangle 49">
            <a:extLst>
              <a:ext uri="{FF2B5EF4-FFF2-40B4-BE49-F238E27FC236}">
                <a16:creationId xmlns:a16="http://schemas.microsoft.com/office/drawing/2014/main" id="{0A2E0629-9E94-0443-80FC-463EC62703C7}"/>
              </a:ext>
            </a:extLst>
          </p:cNvPr>
          <p:cNvSpPr/>
          <p:nvPr/>
        </p:nvSpPr>
        <p:spPr>
          <a:xfrm>
            <a:off x="3230021" y="1555905"/>
            <a:ext cx="970137" cy="584775"/>
          </a:xfrm>
          <a:prstGeom prst="rect">
            <a:avLst/>
          </a:prstGeom>
        </p:spPr>
        <p:txBody>
          <a:bodyPr wrap="none">
            <a:spAutoFit/>
          </a:bodyPr>
          <a:lstStyle/>
          <a:p>
            <a:r>
              <a:rPr lang="ar-AE" sz="1600" b="1" i="0" u="none" strike="noStrike" dirty="0">
                <a:solidFill>
                  <a:srgbClr val="0C71C3"/>
                </a:solidFill>
                <a:effectLst/>
                <a:latin typeface="Nunito"/>
              </a:rPr>
              <a:t>الأبريها وأنا</a:t>
            </a:r>
          </a:p>
          <a:p>
            <a:endParaRPr lang="ar-AE" sz="1600" b="1" i="0" u="none" strike="noStrike" dirty="0">
              <a:solidFill>
                <a:srgbClr val="0C71C3"/>
              </a:solidFill>
              <a:effectLst/>
              <a:latin typeface="Nunito"/>
            </a:endParaRPr>
          </a:p>
        </p:txBody>
      </p:sp>
      <p:sp>
        <p:nvSpPr>
          <p:cNvPr id="51" name="TextBox 50">
            <a:extLst>
              <a:ext uri="{FF2B5EF4-FFF2-40B4-BE49-F238E27FC236}">
                <a16:creationId xmlns:a16="http://schemas.microsoft.com/office/drawing/2014/main" id="{1F91B545-D207-AA48-B337-B1A6F38BA23E}"/>
              </a:ext>
            </a:extLst>
          </p:cNvPr>
          <p:cNvSpPr txBox="1"/>
          <p:nvPr/>
        </p:nvSpPr>
        <p:spPr>
          <a:xfrm>
            <a:off x="3881788" y="1516476"/>
            <a:ext cx="922634" cy="369332"/>
          </a:xfrm>
          <a:prstGeom prst="rect">
            <a:avLst/>
          </a:prstGeom>
          <a:noFill/>
        </p:spPr>
        <p:txBody>
          <a:bodyPr wrap="square" rtlCol="0">
            <a:spAutoFit/>
          </a:bodyPr>
          <a:lstStyle/>
          <a:p>
            <a:pPr algn="r" fontAlgn="base"/>
            <a:r>
              <a:rPr lang="ar-AE" b="1" i="0" u="none" strike="noStrike" dirty="0">
                <a:solidFill>
                  <a:srgbClr val="0C71C3"/>
                </a:solidFill>
                <a:effectLst/>
                <a:latin typeface="Nunito"/>
              </a:rPr>
              <a:t>عنوان:</a:t>
            </a:r>
          </a:p>
        </p:txBody>
      </p:sp>
      <p:pic>
        <p:nvPicPr>
          <p:cNvPr id="37" name="Picture 36" descr="https://www.6seconds.org/wp-content/uploads/2016/02/logo_network-500.png"/>
          <p:cNvPicPr/>
          <p:nvPr/>
        </p:nvPicPr>
        <p:blipFill>
          <a:blip r:embed="rId6"/>
          <a:srcRect/>
          <a:stretch>
            <a:fillRect/>
          </a:stretch>
        </p:blipFill>
        <p:spPr bwMode="auto">
          <a:xfrm>
            <a:off x="4894557" y="1867510"/>
            <a:ext cx="2075503" cy="581980"/>
          </a:xfrm>
          <a:prstGeom prst="rect">
            <a:avLst/>
          </a:prstGeom>
          <a:noFill/>
          <a:ln w="9525">
            <a:noFill/>
            <a:miter lim="800000"/>
            <a:headEnd/>
            <a:tailEnd/>
          </a:ln>
        </p:spPr>
      </p:pic>
      <p:sp>
        <p:nvSpPr>
          <p:cNvPr id="52" name="TextBox 51">
            <a:extLst>
              <a:ext uri="{FF2B5EF4-FFF2-40B4-BE49-F238E27FC236}">
                <a16:creationId xmlns:a16="http://schemas.microsoft.com/office/drawing/2014/main" id="{112575F1-C0F1-1B45-A8B0-6A5ECAC78C45}"/>
              </a:ext>
            </a:extLst>
          </p:cNvPr>
          <p:cNvSpPr txBox="1"/>
          <p:nvPr/>
        </p:nvSpPr>
        <p:spPr>
          <a:xfrm>
            <a:off x="460306" y="2035545"/>
            <a:ext cx="4289434" cy="1200329"/>
          </a:xfrm>
          <a:prstGeom prst="rect">
            <a:avLst/>
          </a:prstGeom>
          <a:noFill/>
        </p:spPr>
        <p:txBody>
          <a:bodyPr wrap="square" rtlCol="0">
            <a:spAutoFit/>
          </a:bodyPr>
          <a:lstStyle/>
          <a:p>
            <a:pPr algn="r" fontAlgn="base"/>
            <a:r>
              <a:rPr lang="ar-AE" sz="1200" b="0" i="0" dirty="0">
                <a:solidFill>
                  <a:srgbClr val="666666"/>
                </a:solidFill>
                <a:effectLst/>
                <a:latin typeface="Nunito"/>
              </a:rPr>
              <a:t>تعرّف على التراث الشعبي المكسيكي الخاص بالـ"الأبريها </a:t>
            </a:r>
            <a:r>
              <a:rPr lang="en-US" sz="1200" b="0" i="0" dirty="0" err="1">
                <a:solidFill>
                  <a:srgbClr val="666666"/>
                </a:solidFill>
                <a:effectLst/>
                <a:latin typeface="Nunito"/>
              </a:rPr>
              <a:t>Alebrijes</a:t>
            </a:r>
            <a:r>
              <a:rPr lang="en-US" sz="1200" b="0" i="0" dirty="0">
                <a:solidFill>
                  <a:srgbClr val="666666"/>
                </a:solidFill>
                <a:effectLst/>
                <a:latin typeface="Nunito"/>
              </a:rPr>
              <a:t>". </a:t>
            </a:r>
            <a:r>
              <a:rPr lang="ar-AE" sz="1200" b="0" i="0" dirty="0">
                <a:solidFill>
                  <a:srgbClr val="666666"/>
                </a:solidFill>
                <a:effectLst/>
                <a:latin typeface="Nunito"/>
              </a:rPr>
              <a:t>إلتمِس قواك الخاصة عن طريق تفهّم المخلوقات القوية. تدرّب على وضع الأهداف وتطوير القوى الداخلية عن طريق مشاركة قواك مع الآخرين واكتشاف كيف يمكن لهذه القوات أن تستعمل من أجل العمل المناخي.</a:t>
            </a:r>
          </a:p>
          <a:p>
            <a:br>
              <a:rPr lang="ar-AE" sz="1200" b="0" i="0" dirty="0">
                <a:solidFill>
                  <a:srgbClr val="666666"/>
                </a:solidFill>
                <a:effectLst/>
                <a:latin typeface="Nunito"/>
              </a:rPr>
            </a:br>
            <a:br>
              <a:rPr lang="en-US" sz="1000" dirty="0"/>
            </a:br>
            <a:endParaRPr lang="en-US" sz="200" dirty="0"/>
          </a:p>
        </p:txBody>
      </p:sp>
      <p:sp>
        <p:nvSpPr>
          <p:cNvPr id="53" name="TextBox 52">
            <a:extLst>
              <a:ext uri="{FF2B5EF4-FFF2-40B4-BE49-F238E27FC236}">
                <a16:creationId xmlns:a16="http://schemas.microsoft.com/office/drawing/2014/main" id="{25E95C1D-F8A8-184A-A87B-EF64DCEAB3CF}"/>
              </a:ext>
            </a:extLst>
          </p:cNvPr>
          <p:cNvSpPr txBox="1"/>
          <p:nvPr/>
        </p:nvSpPr>
        <p:spPr>
          <a:xfrm>
            <a:off x="802684" y="3057231"/>
            <a:ext cx="3987844" cy="1215717"/>
          </a:xfrm>
          <a:prstGeom prst="rect">
            <a:avLst/>
          </a:prstGeom>
          <a:noFill/>
        </p:spPr>
        <p:txBody>
          <a:bodyPr wrap="square" rtlCol="0">
            <a:spAutoFit/>
          </a:bodyPr>
          <a:lstStyle/>
          <a:p>
            <a:pPr algn="r" fontAlgn="base"/>
            <a:r>
              <a:rPr lang="ar-AE" sz="1200" b="0" i="1" dirty="0">
                <a:solidFill>
                  <a:srgbClr val="6B6B6B"/>
                </a:solidFill>
                <a:effectLst/>
                <a:latin typeface="Nunito"/>
              </a:rPr>
              <a:t>في هذه المحطة سوف نتعرف على احدى المخلوقات المتميزة من التراث الشعبي المكسيكي, وننظر إلى الحيوانات في هذا العالم للتعرف على صفاتنا القوية التي نستطيع تطويرها لمساعدتنا في التغيّر المناخي. ماهي نقاط القوة الداخلية المميزة لديك؟ في ماذا تشابه المخلوقات القوية؟ جرب هذا النشاط الفنّي وشارك قواك للمساعدة في العمل المناخ.</a:t>
            </a:r>
          </a:p>
          <a:p>
            <a:br>
              <a:rPr lang="ar-AE" sz="1200" dirty="0"/>
            </a:br>
            <a:endParaRPr lang="en-US" sz="100" b="1" dirty="0">
              <a:effectLst/>
            </a:endParaRPr>
          </a:p>
        </p:txBody>
      </p:sp>
      <p:sp>
        <p:nvSpPr>
          <p:cNvPr id="54" name="TextBox 53">
            <a:extLst>
              <a:ext uri="{FF2B5EF4-FFF2-40B4-BE49-F238E27FC236}">
                <a16:creationId xmlns:a16="http://schemas.microsoft.com/office/drawing/2014/main" id="{BC9E48B2-22B6-5D4A-8650-230AED8EAC0C}"/>
              </a:ext>
            </a:extLst>
          </p:cNvPr>
          <p:cNvSpPr txBox="1"/>
          <p:nvPr/>
        </p:nvSpPr>
        <p:spPr>
          <a:xfrm>
            <a:off x="4881197" y="2884072"/>
            <a:ext cx="2354782" cy="1127873"/>
          </a:xfrm>
          <a:prstGeom prst="rect">
            <a:avLst/>
          </a:prstGeom>
          <a:noFill/>
        </p:spPr>
        <p:txBody>
          <a:bodyPr wrap="square" rtlCol="0">
            <a:spAutoFit/>
          </a:bodyPr>
          <a:lstStyle/>
          <a:p>
            <a:pPr algn="r" fontAlgn="base">
              <a:buFont typeface="Arial" panose="020B0604020202020204" pitchFamily="34" charset="0"/>
              <a:buChar char="•"/>
            </a:pPr>
            <a:r>
              <a:rPr lang="ar-AE" sz="1200" b="0" i="0" dirty="0">
                <a:solidFill>
                  <a:srgbClr val="666666"/>
                </a:solidFill>
                <a:effectLst/>
                <a:latin typeface="Nunito"/>
              </a:rPr>
              <a:t>صورحيوانات “الأبريها” (</a:t>
            </a:r>
            <a:r>
              <a:rPr lang="ar-AE" sz="1200" b="0" i="0" u="none" strike="noStrike" dirty="0">
                <a:solidFill>
                  <a:srgbClr val="2EA3F2"/>
                </a:solidFill>
                <a:effectLst/>
                <a:latin typeface="Nunito"/>
                <a:hlinkClick r:id="rId7"/>
              </a:rPr>
              <a:t>اضغط</a:t>
            </a:r>
            <a:r>
              <a:rPr lang="ar-AE" sz="1200" b="0" i="0" dirty="0">
                <a:solidFill>
                  <a:srgbClr val="666666"/>
                </a:solidFill>
                <a:effectLst/>
                <a:latin typeface="Nunito"/>
              </a:rPr>
              <a:t> </a:t>
            </a:r>
            <a:r>
              <a:rPr lang="ar-AE" sz="1200" b="0" i="0" u="none" strike="noStrike" dirty="0">
                <a:solidFill>
                  <a:srgbClr val="2EA3F2"/>
                </a:solidFill>
                <a:effectLst/>
                <a:latin typeface="Nunito"/>
                <a:hlinkClick r:id="rId8"/>
              </a:rPr>
              <a:t>للتحميل</a:t>
            </a:r>
            <a:r>
              <a:rPr lang="ar-AE" sz="1200" b="0" i="0" dirty="0">
                <a:solidFill>
                  <a:srgbClr val="666666"/>
                </a:solidFill>
                <a:effectLst/>
                <a:latin typeface="Nunito"/>
              </a:rPr>
              <a:t>)</a:t>
            </a:r>
          </a:p>
          <a:p>
            <a:pPr algn="r" fontAlgn="base">
              <a:buFont typeface="Arial" panose="020B0604020202020204" pitchFamily="34" charset="0"/>
              <a:buChar char="•"/>
            </a:pPr>
            <a:r>
              <a:rPr lang="ar-AE" sz="1200" b="0" i="0" dirty="0">
                <a:solidFill>
                  <a:srgbClr val="666666"/>
                </a:solidFill>
                <a:effectLst/>
                <a:latin typeface="Nunito"/>
              </a:rPr>
              <a:t>قصةحيوانات “الأبريها” (</a:t>
            </a:r>
            <a:r>
              <a:rPr lang="ar-AE" sz="1200" b="0" i="0" u="none" strike="noStrike" dirty="0">
                <a:solidFill>
                  <a:srgbClr val="2EA3F2"/>
                </a:solidFill>
                <a:effectLst/>
                <a:latin typeface="Nunito"/>
                <a:hlinkClick r:id="rId9"/>
              </a:rPr>
              <a:t>اضغط</a:t>
            </a:r>
            <a:r>
              <a:rPr lang="ar-AE" sz="1200" b="0" i="0" dirty="0">
                <a:solidFill>
                  <a:srgbClr val="666666"/>
                </a:solidFill>
                <a:effectLst/>
                <a:latin typeface="Nunito"/>
              </a:rPr>
              <a:t> </a:t>
            </a:r>
            <a:r>
              <a:rPr lang="ar-AE" sz="1200" b="0" i="0" u="none" strike="noStrike" dirty="0">
                <a:solidFill>
                  <a:srgbClr val="2EA3F2"/>
                </a:solidFill>
                <a:effectLst/>
                <a:latin typeface="Nunito"/>
                <a:hlinkClick r:id="rId10"/>
              </a:rPr>
              <a:t>للتحميل</a:t>
            </a:r>
            <a:r>
              <a:rPr lang="ar-AE" sz="1200" b="0" i="0" dirty="0">
                <a:solidFill>
                  <a:srgbClr val="666666"/>
                </a:solidFill>
                <a:effectLst/>
                <a:latin typeface="Nunito"/>
              </a:rPr>
              <a:t>)</a:t>
            </a:r>
          </a:p>
          <a:p>
            <a:pPr algn="r" fontAlgn="base">
              <a:buFont typeface="Arial" panose="020B0604020202020204" pitchFamily="34" charset="0"/>
              <a:buChar char="•"/>
            </a:pPr>
            <a:r>
              <a:rPr lang="ar-AE" sz="1200" b="0" i="0" dirty="0">
                <a:solidFill>
                  <a:srgbClr val="666666"/>
                </a:solidFill>
                <a:effectLst/>
                <a:latin typeface="Nunito"/>
              </a:rPr>
              <a:t>أقلامتحديدأوأقلامتلوين</a:t>
            </a:r>
          </a:p>
          <a:p>
            <a:pPr algn="r" fontAlgn="base">
              <a:buFont typeface="Arial" panose="020B0604020202020204" pitchFamily="34" charset="0"/>
              <a:buChar char="•"/>
            </a:pPr>
            <a:r>
              <a:rPr lang="ar-AE" sz="1200" b="0" i="0" dirty="0">
                <a:solidFill>
                  <a:srgbClr val="666666"/>
                </a:solidFill>
                <a:effectLst/>
                <a:latin typeface="Nunito"/>
              </a:rPr>
              <a:t>قصاصاتورقللرسم</a:t>
            </a:r>
          </a:p>
          <a:p>
            <a:pPr marR="0" lvl="0">
              <a:lnSpc>
                <a:spcPct val="185000"/>
              </a:lnSpc>
              <a:spcBef>
                <a:spcPts val="0"/>
              </a:spcBef>
              <a:spcAft>
                <a:spcPts val="0"/>
              </a:spcAft>
              <a:buClr>
                <a:srgbClr val="666666"/>
              </a:buClr>
              <a:buSzPts val="1050"/>
            </a:pPr>
            <a:endParaRPr lang="en-US" sz="1200" u="none" strike="noStrike" dirty="0">
              <a:solidFill>
                <a:srgbClr val="666666"/>
              </a:solidFill>
              <a:effectLst/>
              <a:ea typeface="Nunito"/>
              <a:cs typeface="Nunito"/>
            </a:endParaRPr>
          </a:p>
        </p:txBody>
      </p:sp>
      <p:sp>
        <p:nvSpPr>
          <p:cNvPr id="41" name="TextBox 40">
            <a:extLst>
              <a:ext uri="{FF2B5EF4-FFF2-40B4-BE49-F238E27FC236}">
                <a16:creationId xmlns:a16="http://schemas.microsoft.com/office/drawing/2014/main" id="{A29EECD1-F01D-4A49-9477-CF42FAE21E25}"/>
              </a:ext>
            </a:extLst>
          </p:cNvPr>
          <p:cNvSpPr txBox="1"/>
          <p:nvPr/>
        </p:nvSpPr>
        <p:spPr>
          <a:xfrm>
            <a:off x="3034093" y="1857242"/>
            <a:ext cx="1695389" cy="830997"/>
          </a:xfrm>
          <a:prstGeom prst="rect">
            <a:avLst/>
          </a:prstGeom>
          <a:noFill/>
        </p:spPr>
        <p:txBody>
          <a:bodyPr wrap="square">
            <a:spAutoFit/>
          </a:bodyPr>
          <a:lstStyle/>
          <a:p>
            <a:pPr algn="r" fontAlgn="base"/>
            <a:r>
              <a:rPr lang="ar-AE" sz="1200" b="0" i="0" u="none" strike="noStrike" dirty="0">
                <a:solidFill>
                  <a:srgbClr val="333333"/>
                </a:solidFill>
                <a:effectLst/>
                <a:latin typeface="Nunito"/>
              </a:rPr>
              <a:t>الهدف</a:t>
            </a:r>
            <a:endParaRPr lang="ar-AE" sz="1200" b="1" i="0" u="none" strike="noStrike" dirty="0">
              <a:solidFill>
                <a:srgbClr val="333333"/>
              </a:solidFill>
              <a:effectLst/>
              <a:latin typeface="Nunito"/>
            </a:endParaRPr>
          </a:p>
          <a:p>
            <a:br>
              <a:rPr lang="ar-AE" b="0" i="0" dirty="0">
                <a:solidFill>
                  <a:srgbClr val="666666"/>
                </a:solidFill>
                <a:effectLst/>
                <a:latin typeface="Nunito"/>
              </a:rPr>
            </a:br>
            <a:endParaRPr lang="en-US" sz="1800" b="1" dirty="0">
              <a:solidFill>
                <a:srgbClr val="434343"/>
              </a:solidFill>
              <a:effectLst/>
              <a:latin typeface="Nunito"/>
              <a:ea typeface="Nunito"/>
              <a:cs typeface="Nunito"/>
            </a:endParaRPr>
          </a:p>
        </p:txBody>
      </p:sp>
    </p:spTree>
    <p:extLst>
      <p:ext uri="{BB962C8B-B14F-4D97-AF65-F5344CB8AC3E}">
        <p14:creationId xmlns:p14="http://schemas.microsoft.com/office/powerpoint/2010/main" val="3891444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4383</TotalTime>
  <Words>369</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Nunito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Freedman</dc:creator>
  <cp:lastModifiedBy>PC</cp:lastModifiedBy>
  <cp:revision>17</cp:revision>
  <cp:lastPrinted>2019-07-30T03:26:52Z</cp:lastPrinted>
  <dcterms:created xsi:type="dcterms:W3CDTF">2019-07-26T16:59:38Z</dcterms:created>
  <dcterms:modified xsi:type="dcterms:W3CDTF">2020-11-13T10:12:27Z</dcterms:modified>
</cp:coreProperties>
</file>