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7"/>
    <p:restoredTop sz="94676"/>
  </p:normalViewPr>
  <p:slideViewPr>
    <p:cSldViewPr snapToGrid="0" snapToObjects="1">
      <p:cViewPr varScale="1">
        <p:scale>
          <a:sx n="43" d="100"/>
          <a:sy n="43" d="100"/>
        </p:scale>
        <p:origin x="2444" y="68"/>
      </p:cViewPr>
      <p:guideLst>
        <p:guide orient="horz" pos="3366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3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1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2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8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9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1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33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9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4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E43E-08EB-0748-B087-315C670AB518}" type="datetimeFigureOut">
              <a:rPr lang="en-US" smtClean="0"/>
              <a:pPr/>
              <a:t>11/13/2020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C02B6-2820-F44F-9B3D-DD089FEAC5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8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60778C99-36DE-7040-B01E-710B109AF0AE}"/>
              </a:ext>
            </a:extLst>
          </p:cNvPr>
          <p:cNvGrpSpPr/>
          <p:nvPr/>
        </p:nvGrpSpPr>
        <p:grpSpPr>
          <a:xfrm>
            <a:off x="397859" y="798518"/>
            <a:ext cx="6832870" cy="9091601"/>
            <a:chOff x="376227" y="555839"/>
            <a:chExt cx="6832870" cy="909160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98640A4-DC20-D44A-B8FE-318788B4B900}"/>
                </a:ext>
              </a:extLst>
            </p:cNvPr>
            <p:cNvSpPr txBox="1"/>
            <p:nvPr/>
          </p:nvSpPr>
          <p:spPr>
            <a:xfrm>
              <a:off x="376227" y="555839"/>
              <a:ext cx="2020824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latin typeface="Helvetica" pitchFamily="2" charset="0"/>
                </a:rPr>
                <a:t>in partnership with</a:t>
              </a: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E01C3B1A-5DA7-CA4D-A75A-5F2495DEFAA8}"/>
                </a:ext>
              </a:extLst>
            </p:cNvPr>
            <p:cNvGrpSpPr/>
            <p:nvPr/>
          </p:nvGrpSpPr>
          <p:grpSpPr>
            <a:xfrm>
              <a:off x="425467" y="651532"/>
              <a:ext cx="6783630" cy="8995908"/>
              <a:chOff x="425467" y="651532"/>
              <a:chExt cx="6783630" cy="899590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A29CD357-8D59-0B4F-8AA4-10B08401BC94}"/>
                  </a:ext>
                </a:extLst>
              </p:cNvPr>
              <p:cNvGrpSpPr/>
              <p:nvPr/>
            </p:nvGrpSpPr>
            <p:grpSpPr>
              <a:xfrm>
                <a:off x="4894557" y="2377398"/>
                <a:ext cx="2244578" cy="1333552"/>
                <a:chOff x="4863473" y="2592550"/>
                <a:chExt cx="2244578" cy="1333552"/>
              </a:xfrm>
            </p:grpSpPr>
            <p:sp>
              <p:nvSpPr>
                <p:cNvPr id="26" name="Rounded Rectangle 25">
                  <a:extLst>
                    <a:ext uri="{FF2B5EF4-FFF2-40B4-BE49-F238E27FC236}">
                      <a16:creationId xmlns:a16="http://schemas.microsoft.com/office/drawing/2014/main" id="{479062E1-0B31-2648-9F95-99E21B094BFE}"/>
                    </a:ext>
                  </a:extLst>
                </p:cNvPr>
                <p:cNvSpPr/>
                <p:nvPr/>
              </p:nvSpPr>
              <p:spPr>
                <a:xfrm>
                  <a:off x="4863473" y="2592550"/>
                  <a:ext cx="2244578" cy="1333552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7" name="TextBox 26">
                  <a:extLst>
                    <a:ext uri="{FF2B5EF4-FFF2-40B4-BE49-F238E27FC236}">
                      <a16:creationId xmlns:a16="http://schemas.microsoft.com/office/drawing/2014/main" id="{4022B67B-92DE-CF46-9F63-8F932C908935}"/>
                    </a:ext>
                  </a:extLst>
                </p:cNvPr>
                <p:cNvSpPr txBox="1"/>
                <p:nvPr/>
              </p:nvSpPr>
              <p:spPr>
                <a:xfrm>
                  <a:off x="5103318" y="2654995"/>
                  <a:ext cx="1835659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100" b="1" dirty="0"/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CE9C6370-2A4D-D94C-B160-E872FE06EFC7}"/>
                  </a:ext>
                </a:extLst>
              </p:cNvPr>
              <p:cNvGrpSpPr/>
              <p:nvPr/>
            </p:nvGrpSpPr>
            <p:grpSpPr>
              <a:xfrm>
                <a:off x="425467" y="1670286"/>
                <a:ext cx="4359112" cy="953686"/>
                <a:chOff x="394383" y="1885438"/>
                <a:chExt cx="4359112" cy="953686"/>
              </a:xfrm>
            </p:grpSpPr>
            <p:sp>
              <p:nvSpPr>
                <p:cNvPr id="24" name="Rounded Rectangle 23">
                  <a:extLst>
                    <a:ext uri="{FF2B5EF4-FFF2-40B4-BE49-F238E27FC236}">
                      <a16:creationId xmlns:a16="http://schemas.microsoft.com/office/drawing/2014/main" id="{94F2DD53-97C7-8145-9849-6E7626850DC4}"/>
                    </a:ext>
                  </a:extLst>
                </p:cNvPr>
                <p:cNvSpPr/>
                <p:nvPr/>
              </p:nvSpPr>
              <p:spPr>
                <a:xfrm>
                  <a:off x="394383" y="1885438"/>
                  <a:ext cx="4359112" cy="953686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4B3B6A19-C0AF-8048-9FC3-C2B50206D71C}"/>
                    </a:ext>
                  </a:extLst>
                </p:cNvPr>
                <p:cNvSpPr txBox="1"/>
                <p:nvPr/>
              </p:nvSpPr>
              <p:spPr>
                <a:xfrm>
                  <a:off x="603836" y="1958329"/>
                  <a:ext cx="369922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600" dirty="0"/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1B5EDC47-38F1-8343-BAED-4287E8CCD4BE}"/>
                  </a:ext>
                </a:extLst>
              </p:cNvPr>
              <p:cNvGrpSpPr/>
              <p:nvPr/>
            </p:nvGrpSpPr>
            <p:grpSpPr>
              <a:xfrm>
                <a:off x="425468" y="2753318"/>
                <a:ext cx="4359112" cy="953686"/>
                <a:chOff x="394384" y="2968470"/>
                <a:chExt cx="4359112" cy="953686"/>
              </a:xfrm>
            </p:grpSpPr>
            <p:sp>
              <p:nvSpPr>
                <p:cNvPr id="22" name="Rounded Rectangle 21">
                  <a:extLst>
                    <a:ext uri="{FF2B5EF4-FFF2-40B4-BE49-F238E27FC236}">
                      <a16:creationId xmlns:a16="http://schemas.microsoft.com/office/drawing/2014/main" id="{7F0E0AFB-6213-D948-BCDC-90FCB7FCE6BB}"/>
                    </a:ext>
                  </a:extLst>
                </p:cNvPr>
                <p:cNvSpPr/>
                <p:nvPr/>
              </p:nvSpPr>
              <p:spPr>
                <a:xfrm>
                  <a:off x="394384" y="2968470"/>
                  <a:ext cx="4359112" cy="953686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2B0B29A5-F0CB-C84D-A992-EC52C6DD1011}"/>
                    </a:ext>
                  </a:extLst>
                </p:cNvPr>
                <p:cNvSpPr txBox="1"/>
                <p:nvPr/>
              </p:nvSpPr>
              <p:spPr>
                <a:xfrm>
                  <a:off x="603836" y="3051401"/>
                  <a:ext cx="391437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100" dirty="0"/>
                </a:p>
              </p:txBody>
            </p: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64E53E0-274A-9446-94F7-E5112F6E5F98}"/>
                  </a:ext>
                </a:extLst>
              </p:cNvPr>
              <p:cNvGrpSpPr/>
              <p:nvPr/>
            </p:nvGrpSpPr>
            <p:grpSpPr>
              <a:xfrm>
                <a:off x="425467" y="3842481"/>
                <a:ext cx="6783630" cy="2730693"/>
                <a:chOff x="394383" y="4057633"/>
                <a:chExt cx="6783630" cy="2730693"/>
              </a:xfrm>
            </p:grpSpPr>
            <p:sp>
              <p:nvSpPr>
                <p:cNvPr id="20" name="Rounded Rectangle 19">
                  <a:extLst>
                    <a:ext uri="{FF2B5EF4-FFF2-40B4-BE49-F238E27FC236}">
                      <a16:creationId xmlns:a16="http://schemas.microsoft.com/office/drawing/2014/main" id="{C39A6265-DC92-CF43-98B4-49ED42CA176E}"/>
                    </a:ext>
                  </a:extLst>
                </p:cNvPr>
                <p:cNvSpPr/>
                <p:nvPr/>
              </p:nvSpPr>
              <p:spPr>
                <a:xfrm>
                  <a:off x="394383" y="4057633"/>
                  <a:ext cx="6733498" cy="2730693"/>
                </a:xfrm>
                <a:prstGeom prst="roundRect">
                  <a:avLst/>
                </a:prstGeom>
                <a:solidFill>
                  <a:schemeClr val="bg1">
                    <a:lumMod val="9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19ECE98C-B46E-174B-A641-85655120BAB6}"/>
                    </a:ext>
                  </a:extLst>
                </p:cNvPr>
                <p:cNvSpPr/>
                <p:nvPr/>
              </p:nvSpPr>
              <p:spPr>
                <a:xfrm>
                  <a:off x="603836" y="4171056"/>
                  <a:ext cx="6574177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en-US" sz="1100" b="1" dirty="0"/>
                </a:p>
              </p:txBody>
            </p: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68169B19-2259-B74E-AC13-1250E3AD8AD9}"/>
                  </a:ext>
                </a:extLst>
              </p:cNvPr>
              <p:cNvGrpSpPr/>
              <p:nvPr/>
            </p:nvGrpSpPr>
            <p:grpSpPr>
              <a:xfrm>
                <a:off x="425467" y="6707635"/>
                <a:ext cx="6775644" cy="1691649"/>
                <a:chOff x="394383" y="6922787"/>
                <a:chExt cx="6775644" cy="1691649"/>
              </a:xfrm>
            </p:grpSpPr>
            <p:sp>
              <p:nvSpPr>
                <p:cNvPr id="18" name="Rounded Rectangle 17">
                  <a:extLst>
                    <a:ext uri="{FF2B5EF4-FFF2-40B4-BE49-F238E27FC236}">
                      <a16:creationId xmlns:a16="http://schemas.microsoft.com/office/drawing/2014/main" id="{94B6C7A3-C7B0-0847-B37F-572C0B85B215}"/>
                    </a:ext>
                  </a:extLst>
                </p:cNvPr>
                <p:cNvSpPr/>
                <p:nvPr/>
              </p:nvSpPr>
              <p:spPr>
                <a:xfrm>
                  <a:off x="394383" y="6922787"/>
                  <a:ext cx="6733498" cy="1691649"/>
                </a:xfrm>
                <a:prstGeom prst="roundRec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854BB6BB-4CA5-1D48-9266-5EBE84C4009D}"/>
                    </a:ext>
                  </a:extLst>
                </p:cNvPr>
                <p:cNvSpPr/>
                <p:nvPr/>
              </p:nvSpPr>
              <p:spPr>
                <a:xfrm>
                  <a:off x="603836" y="7008707"/>
                  <a:ext cx="6566191" cy="26161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fontAlgn="base"/>
                  <a:endParaRPr lang="en-US" sz="1100" dirty="0"/>
                </a:p>
              </p:txBody>
            </p:sp>
          </p:grpSp>
          <p:pic>
            <p:nvPicPr>
              <p:cNvPr id="10" name="Picture 9">
                <a:extLst>
                  <a:ext uri="{FF2B5EF4-FFF2-40B4-BE49-F238E27FC236}">
                    <a16:creationId xmlns:a16="http://schemas.microsoft.com/office/drawing/2014/main" id="{21A8B7C0-BD32-E94C-AF45-C53A5292CA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635391" y="703907"/>
                <a:ext cx="1408457" cy="349297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FC438B79-6194-6F40-898A-892AE26EBC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0582" y="651532"/>
                <a:ext cx="4962848" cy="471062"/>
              </a:xfrm>
              <a:prstGeom prst="rect">
                <a:avLst/>
              </a:prstGeom>
            </p:spPr>
          </p:pic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D9C782D3-6FFB-F145-B2CB-8B002A510A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991" y="8445013"/>
                <a:ext cx="3245467" cy="1202427"/>
              </a:xfrm>
              <a:prstGeom prst="rect">
                <a:avLst/>
              </a:prstGeom>
            </p:spPr>
          </p:pic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9654ED8-A3F3-A847-8C37-5A6DA6587A47}"/>
                  </a:ext>
                </a:extLst>
              </p:cNvPr>
              <p:cNvSpPr/>
              <p:nvPr/>
            </p:nvSpPr>
            <p:spPr>
              <a:xfrm>
                <a:off x="2659192" y="8521880"/>
                <a:ext cx="124104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dirty="0">
                    <a:latin typeface="Helvetica" pitchFamily="2" charset="0"/>
                  </a:rPr>
                  <a:t>6sec.org/popup</a:t>
                </a:r>
              </a:p>
            </p:txBody>
          </p: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5F7A4E3C-B089-2347-AE5E-587023665A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7312" y="8713166"/>
            <a:ext cx="2961653" cy="1606932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C42F8099-FCB4-2B45-A111-9567C213B229}"/>
              </a:ext>
            </a:extLst>
          </p:cNvPr>
          <p:cNvSpPr txBox="1"/>
          <p:nvPr/>
        </p:nvSpPr>
        <p:spPr>
          <a:xfrm>
            <a:off x="565886" y="4123878"/>
            <a:ext cx="649111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buFont typeface="+mj-lt"/>
              <a:buAutoNum type="arabicPeriod"/>
            </a:pPr>
            <a:b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</a:b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فكر للحظة في سبب اهتمامك ب </a:t>
            </a:r>
            <a:r>
              <a:rPr lang="en-US" sz="1200" b="0" i="0" dirty="0">
                <a:solidFill>
                  <a:srgbClr val="666666"/>
                </a:solidFill>
                <a:effectLst/>
                <a:latin typeface="Nunito"/>
              </a:rPr>
              <a:t>SDG13: </a:t>
            </a: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العمل المناخي. لماذا تعتقد أن الحكومات, رجال الأعمال و مئات الملاين من الناس تهتم و تركز على هذا الهدف؟</a:t>
            </a:r>
          </a:p>
          <a:p>
            <a:pPr algn="r" fontAlgn="base"/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2.ليس من السهل أن تجعل جميع الناس يهتموا بالعمل المناخي و في بعض الحيان يكاد أن يكون مستحيل.</a:t>
            </a:r>
          </a:p>
          <a:p>
            <a:pPr algn="r" fontAlgn="base"/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اقرأ الاقتباسات.المتعلقة بالأمل والالتزام بالعمل ، اختر واحدًا  تشعر بأنها الأقوى بالنسبة لك.</a:t>
            </a:r>
          </a:p>
          <a:p>
            <a:pPr algn="r" fontAlgn="base"/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3.من خلال قرائتك للاقتباسات  ، بماذا تشعر ؟ بماذا تفكر ؟ ما هي بعض الخطط التي يمكنك القيام بها  لتجعل العمل المناخي مهم في حياتك الان ؟</a:t>
            </a:r>
          </a:p>
          <a:p>
            <a:pPr algn="r" fontAlgn="base"/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4.ارسم صورة أو تصميمًا أو رمزًا لتمثيل مشاعرك وأفكارك أو أفعالك. أنشئ شيئًا يذكّرك بأهدافك لتحقيق الهدف 13 وكيف يمكنك الحفاظ على التفاؤل / الأمل عندما يكون الأمر صعبًا. يمكنك إضافة الاقتباس ، الحكم أو كلمات أخرى ، في مقالتك إذا كنت ترغب في ذلك.</a:t>
            </a:r>
          </a:p>
          <a:p>
            <a:pPr algn="r" fontAlgn="base"/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5.شارك صورتك / تصميمك مع شخص آخر وتحدث عن أسئلة المناقشة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A744687-33E7-5E44-96DA-58DA1258DE73}"/>
              </a:ext>
            </a:extLst>
          </p:cNvPr>
          <p:cNvSpPr txBox="1"/>
          <p:nvPr/>
        </p:nvSpPr>
        <p:spPr>
          <a:xfrm>
            <a:off x="552729" y="7127019"/>
            <a:ext cx="64911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ما هو سبب اختيارك للاقتباس الذي اخترته؟</a:t>
            </a:r>
          </a:p>
          <a:p>
            <a:pPr algn="r" fontAlgn="base"/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ما هي بعض المشاعر التي راودتك عندما  قراءت الاقتباس، و رسمت الصورة او التصميم</a:t>
            </a:r>
          </a:p>
          <a:p>
            <a:pPr algn="r" fontAlgn="base"/>
            <a:r>
              <a:rPr lang="ar-AE" sz="1100" b="1" i="0" dirty="0">
                <a:solidFill>
                  <a:srgbClr val="000000"/>
                </a:solidFill>
                <a:effectLst/>
                <a:latin typeface="Nunito"/>
              </a:rPr>
              <a:t>هل يمكنك التفكير في شخص ما لمشاركة هذا معه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2E8AF84-B1C8-3349-BE53-D38C67475443}"/>
              </a:ext>
            </a:extLst>
          </p:cNvPr>
          <p:cNvSpPr/>
          <p:nvPr/>
        </p:nvSpPr>
        <p:spPr>
          <a:xfrm>
            <a:off x="511467" y="1880098"/>
            <a:ext cx="8819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100" b="1" dirty="0">
              <a:solidFill>
                <a:srgbClr val="434343"/>
              </a:solidFill>
              <a:effectLst/>
              <a:latin typeface="Nunito"/>
              <a:ea typeface="Nunito"/>
              <a:cs typeface="Nunito"/>
            </a:endParaRPr>
          </a:p>
          <a:p>
            <a:r>
              <a:rPr lang="en-US" sz="1100" b="1" dirty="0"/>
              <a:t>: 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6DCB064-20C2-2540-9D2F-15BDFECA4A70}"/>
              </a:ext>
            </a:extLst>
          </p:cNvPr>
          <p:cNvSpPr/>
          <p:nvPr/>
        </p:nvSpPr>
        <p:spPr>
          <a:xfrm>
            <a:off x="4283125" y="2943295"/>
            <a:ext cx="52129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1100" b="1"/>
              <a:t>المقدمة</a:t>
            </a:r>
            <a:endParaRPr lang="en-US" sz="1100" b="1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FEE6616-38D5-8940-8806-2D2B679244B0}"/>
              </a:ext>
            </a:extLst>
          </p:cNvPr>
          <p:cNvSpPr/>
          <p:nvPr/>
        </p:nvSpPr>
        <p:spPr>
          <a:xfrm>
            <a:off x="6252310" y="2663622"/>
            <a:ext cx="87554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/>
            <a:r>
              <a:rPr lang="ar-AE" sz="1100" b="1" i="0" u="none" strike="noStrike" dirty="0">
                <a:solidFill>
                  <a:srgbClr val="333333"/>
                </a:solidFill>
                <a:effectLst/>
                <a:latin typeface="Nunito"/>
              </a:rPr>
              <a:t>الأدوات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5E0786B-4D53-1549-A1F8-421568D194C5}"/>
              </a:ext>
            </a:extLst>
          </p:cNvPr>
          <p:cNvSpPr/>
          <p:nvPr/>
        </p:nvSpPr>
        <p:spPr>
          <a:xfrm>
            <a:off x="6317393" y="4047761"/>
            <a:ext cx="59503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/>
            <a:r>
              <a:rPr lang="ar-AE" sz="1100" b="1" i="0" u="none" strike="noStrike" dirty="0">
                <a:solidFill>
                  <a:srgbClr val="333333"/>
                </a:solidFill>
                <a:effectLst/>
                <a:latin typeface="Nunito"/>
              </a:rPr>
              <a:t>التعليمات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2A6F1E7-EA00-3A4C-BAE7-BDB878C6BFB3}"/>
              </a:ext>
            </a:extLst>
          </p:cNvPr>
          <p:cNvSpPr/>
          <p:nvPr/>
        </p:nvSpPr>
        <p:spPr>
          <a:xfrm>
            <a:off x="6559653" y="6916818"/>
            <a:ext cx="50526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/>
            <a:r>
              <a:rPr lang="ar-AE" sz="1100" b="1" i="0" u="none" strike="noStrike">
                <a:solidFill>
                  <a:srgbClr val="000000"/>
                </a:solidFill>
                <a:effectLst/>
                <a:latin typeface="Nunito"/>
              </a:rPr>
              <a:t>مناقشة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A2E0629-9E94-0443-80FC-463EC62703C7}"/>
              </a:ext>
            </a:extLst>
          </p:cNvPr>
          <p:cNvSpPr/>
          <p:nvPr/>
        </p:nvSpPr>
        <p:spPr>
          <a:xfrm>
            <a:off x="2516684" y="1555905"/>
            <a:ext cx="16834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/>
            <a:r>
              <a:rPr lang="ar-AE" sz="1600" b="1" i="0" u="none" strike="noStrike" dirty="0">
                <a:solidFill>
                  <a:srgbClr val="0C71C3"/>
                </a:solidFill>
                <a:effectLst/>
                <a:latin typeface="Nunito"/>
              </a:rPr>
              <a:t>الأمل والمشاعر المخت</a:t>
            </a:r>
          </a:p>
          <a:p>
            <a:endParaRPr lang="ar-AE" sz="1600" b="1" i="0" u="none" strike="noStrike" dirty="0">
              <a:solidFill>
                <a:srgbClr val="0C71C3"/>
              </a:solidFill>
              <a:effectLst/>
              <a:latin typeface="Nunito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F91B545-D207-AA48-B337-B1A6F38BA23E}"/>
              </a:ext>
            </a:extLst>
          </p:cNvPr>
          <p:cNvSpPr txBox="1"/>
          <p:nvPr/>
        </p:nvSpPr>
        <p:spPr>
          <a:xfrm>
            <a:off x="3881788" y="1516476"/>
            <a:ext cx="922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ar-AE" b="1" i="0" u="none" strike="noStrike" dirty="0">
                <a:solidFill>
                  <a:srgbClr val="0C71C3"/>
                </a:solidFill>
                <a:effectLst/>
                <a:latin typeface="Nunito"/>
              </a:rPr>
              <a:t>عنوان:</a:t>
            </a:r>
          </a:p>
        </p:txBody>
      </p:sp>
      <p:pic>
        <p:nvPicPr>
          <p:cNvPr id="37" name="Picture 36" descr="https://www.6seconds.org/wp-content/uploads/2016/02/logo_network-500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94557" y="1867510"/>
            <a:ext cx="2075503" cy="58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112575F1-C0F1-1B45-A8B0-6A5ECAC78C45}"/>
              </a:ext>
            </a:extLst>
          </p:cNvPr>
          <p:cNvSpPr txBox="1"/>
          <p:nvPr/>
        </p:nvSpPr>
        <p:spPr>
          <a:xfrm>
            <a:off x="460306" y="2035545"/>
            <a:ext cx="42894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سيزيد المشاركون من تفاؤلهم و وضح هدفهم حول </a:t>
            </a:r>
            <a:r>
              <a:rPr lang="en-US" sz="1200" b="0" i="0" dirty="0">
                <a:solidFill>
                  <a:srgbClr val="666666"/>
                </a:solidFill>
                <a:effectLst/>
                <a:latin typeface="Nunito"/>
              </a:rPr>
              <a:t>SDG 13 </a:t>
            </a:r>
            <a:r>
              <a:rPr lang="ar-AE" sz="1200" b="0" i="0" dirty="0">
                <a:solidFill>
                  <a:srgbClr val="666666"/>
                </a:solidFill>
                <a:effectLst/>
                <a:latin typeface="Nunito"/>
              </a:rPr>
              <a:t>أهداف التنمية المستدامة ( العمل المناخي ) من خلال قرائتهم اقتباسات ملهمة وإنشاء تذكير شخصي من خلال الأمل</a:t>
            </a:r>
          </a:p>
          <a:p>
            <a:br>
              <a:rPr lang="ar-AE" sz="1200" b="0" i="0">
                <a:solidFill>
                  <a:srgbClr val="666666"/>
                </a:solidFill>
                <a:effectLst/>
                <a:latin typeface="Nunito"/>
              </a:rPr>
            </a:br>
            <a:endParaRPr lang="en-US" sz="2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5E95C1D-F8A8-184A-A87B-EF64DCEAB3CF}"/>
              </a:ext>
            </a:extLst>
          </p:cNvPr>
          <p:cNvSpPr txBox="1"/>
          <p:nvPr/>
        </p:nvSpPr>
        <p:spPr>
          <a:xfrm>
            <a:off x="802684" y="3057231"/>
            <a:ext cx="3987844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/>
            <a:r>
              <a:rPr lang="ar-AE" sz="1200" b="0" i="1" dirty="0">
                <a:solidFill>
                  <a:srgbClr val="6B6B6B"/>
                </a:solidFill>
                <a:effectLst/>
                <a:latin typeface="Nunito"/>
              </a:rPr>
              <a:t>ما الذي يدفعك للالتزام بالعمل نحو الهدف 13 من أهداف التنمية المستدامة ( العمل المناخي) ؟ من أحد الاقتباسات سوف تقوم بتذكيرك نفسك بالأمل و الخطة للعمل المناخي.</a:t>
            </a:r>
          </a:p>
          <a:p>
            <a:br>
              <a:rPr lang="ar-AE" sz="1200" dirty="0"/>
            </a:br>
            <a:endParaRPr lang="en-US" sz="100" b="1" dirty="0">
              <a:effectLst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9E48B2-22B6-5D4A-8650-230AED8EAC0C}"/>
              </a:ext>
            </a:extLst>
          </p:cNvPr>
          <p:cNvSpPr txBox="1"/>
          <p:nvPr/>
        </p:nvSpPr>
        <p:spPr>
          <a:xfrm>
            <a:off x="4881197" y="2884072"/>
            <a:ext cx="2354782" cy="1416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000" b="0" i="0" dirty="0">
                <a:solidFill>
                  <a:srgbClr val="666666"/>
                </a:solidFill>
                <a:effectLst/>
                <a:latin typeface="Nunito"/>
              </a:rPr>
              <a:t>اقتباسات “الأملوالمشاعرالمختلفة” موزعةعلىشكلكروت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000" b="0" i="0" dirty="0">
                <a:solidFill>
                  <a:srgbClr val="666666"/>
                </a:solidFill>
                <a:effectLst/>
                <a:latin typeface="Nunito"/>
              </a:rPr>
              <a:t>أقلام /أقلامرصاصوألوان</a:t>
            </a:r>
          </a:p>
          <a:p>
            <a:pPr algn="r" fontAlgn="base">
              <a:buFont typeface="Arial" panose="020B0604020202020204" pitchFamily="34" charset="0"/>
              <a:buChar char="•"/>
            </a:pPr>
            <a:r>
              <a:rPr lang="ar-AE" sz="1000" b="0" i="0" dirty="0">
                <a:solidFill>
                  <a:srgbClr val="666666"/>
                </a:solidFill>
                <a:effectLst/>
                <a:latin typeface="Nunito"/>
              </a:rPr>
              <a:t>ورقة النشاط (اختياري) انقر للتنزيلما هو سبب اختيارك للاقتباس الذي اخترته؟ما هي بعض المشاعر التي راودتك عندما  قراءت الاقتباس، و رسمت الصورة او التصميم</a:t>
            </a:r>
          </a:p>
          <a:p>
            <a:pPr marR="0" lvl="0" algn="r">
              <a:lnSpc>
                <a:spcPct val="18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050"/>
            </a:pPr>
            <a:endParaRPr lang="en-US" sz="1000" u="none" strike="noStrike" dirty="0">
              <a:solidFill>
                <a:srgbClr val="666666"/>
              </a:solidFill>
              <a:effectLst/>
              <a:ea typeface="Nunito"/>
              <a:cs typeface="Nunito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9EECD1-F01D-4A49-9477-CF42FAE21E25}"/>
              </a:ext>
            </a:extLst>
          </p:cNvPr>
          <p:cNvSpPr txBox="1"/>
          <p:nvPr/>
        </p:nvSpPr>
        <p:spPr>
          <a:xfrm>
            <a:off x="3034093" y="1857242"/>
            <a:ext cx="169538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base"/>
            <a:r>
              <a:rPr lang="ar-AE" sz="1200" b="0" i="0" u="none" strike="noStrike" dirty="0">
                <a:solidFill>
                  <a:srgbClr val="333333"/>
                </a:solidFill>
                <a:effectLst/>
                <a:latin typeface="Nunito"/>
              </a:rPr>
              <a:t>الهدف</a:t>
            </a:r>
            <a:endParaRPr lang="ar-AE" sz="1200" b="1" i="0" u="none" strike="noStrike" dirty="0">
              <a:solidFill>
                <a:srgbClr val="333333"/>
              </a:solidFill>
              <a:effectLst/>
              <a:latin typeface="Nunito"/>
            </a:endParaRPr>
          </a:p>
          <a:p>
            <a:br>
              <a:rPr lang="ar-AE" b="0" i="0" dirty="0">
                <a:solidFill>
                  <a:srgbClr val="666666"/>
                </a:solidFill>
                <a:effectLst/>
                <a:latin typeface="Nunito"/>
              </a:rPr>
            </a:br>
            <a:endParaRPr lang="en-US" sz="1800" b="1" dirty="0">
              <a:solidFill>
                <a:srgbClr val="434343"/>
              </a:solidFill>
              <a:effectLst/>
              <a:latin typeface="Nunito"/>
              <a:ea typeface="Nunito"/>
              <a:cs typeface="Nunito"/>
            </a:endParaRPr>
          </a:p>
        </p:txBody>
      </p:sp>
    </p:spTree>
    <p:extLst>
      <p:ext uri="{BB962C8B-B14F-4D97-AF65-F5344CB8AC3E}">
        <p14:creationId xmlns:p14="http://schemas.microsoft.com/office/powerpoint/2010/main" val="3891444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4393</TotalTime>
  <Words>309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Nunito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Freedman</dc:creator>
  <cp:lastModifiedBy>PC</cp:lastModifiedBy>
  <cp:revision>20</cp:revision>
  <cp:lastPrinted>2019-07-30T03:26:52Z</cp:lastPrinted>
  <dcterms:created xsi:type="dcterms:W3CDTF">2019-07-26T16:59:38Z</dcterms:created>
  <dcterms:modified xsi:type="dcterms:W3CDTF">2020-11-13T10:13:18Z</dcterms:modified>
</cp:coreProperties>
</file>