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1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/>
    <p:restoredTop sz="94676"/>
  </p:normalViewPr>
  <p:slideViewPr>
    <p:cSldViewPr snapToGrid="0" snapToObjects="1">
      <p:cViewPr>
        <p:scale>
          <a:sx n="66" d="100"/>
          <a:sy n="66" d="100"/>
        </p:scale>
        <p:origin x="1880" y="-832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9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778C99-36DE-7040-B01E-710B109AF0AE}"/>
              </a:ext>
            </a:extLst>
          </p:cNvPr>
          <p:cNvGrpSpPr/>
          <p:nvPr/>
        </p:nvGrpSpPr>
        <p:grpSpPr>
          <a:xfrm>
            <a:off x="381524" y="722473"/>
            <a:ext cx="6832870" cy="9091601"/>
            <a:chOff x="376227" y="555839"/>
            <a:chExt cx="6832870" cy="90916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98640A4-DC20-D44A-B8FE-318788B4B900}"/>
                </a:ext>
              </a:extLst>
            </p:cNvPr>
            <p:cNvSpPr txBox="1"/>
            <p:nvPr/>
          </p:nvSpPr>
          <p:spPr>
            <a:xfrm>
              <a:off x="376227" y="555839"/>
              <a:ext cx="20208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" pitchFamily="2" charset="0"/>
                </a:rPr>
                <a:t>in partnership with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01C3B1A-5DA7-CA4D-A75A-5F2495DEFAA8}"/>
                </a:ext>
              </a:extLst>
            </p:cNvPr>
            <p:cNvGrpSpPr/>
            <p:nvPr/>
          </p:nvGrpSpPr>
          <p:grpSpPr>
            <a:xfrm>
              <a:off x="425467" y="651532"/>
              <a:ext cx="6783630" cy="8995908"/>
              <a:chOff x="425467" y="651532"/>
              <a:chExt cx="6783630" cy="899590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29CD357-8D59-0B4F-8AA4-10B08401BC94}"/>
                  </a:ext>
                </a:extLst>
              </p:cNvPr>
              <p:cNvGrpSpPr/>
              <p:nvPr/>
            </p:nvGrpSpPr>
            <p:grpSpPr>
              <a:xfrm>
                <a:off x="4894557" y="2377398"/>
                <a:ext cx="2244578" cy="1333552"/>
                <a:chOff x="4863473" y="2592550"/>
                <a:chExt cx="2244578" cy="1333552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479062E1-0B31-2648-9F95-99E21B094BFE}"/>
                    </a:ext>
                  </a:extLst>
                </p:cNvPr>
                <p:cNvSpPr/>
                <p:nvPr/>
              </p:nvSpPr>
              <p:spPr>
                <a:xfrm>
                  <a:off x="4863473" y="2592550"/>
                  <a:ext cx="2244578" cy="133355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22B67B-92DE-CF46-9F63-8F932C908935}"/>
                    </a:ext>
                  </a:extLst>
                </p:cNvPr>
                <p:cNvSpPr txBox="1"/>
                <p:nvPr/>
              </p:nvSpPr>
              <p:spPr>
                <a:xfrm>
                  <a:off x="5103318" y="2654995"/>
                  <a:ext cx="18356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E9C6370-2A4D-D94C-B160-E872FE06EFC7}"/>
                  </a:ext>
                </a:extLst>
              </p:cNvPr>
              <p:cNvGrpSpPr/>
              <p:nvPr/>
            </p:nvGrpSpPr>
            <p:grpSpPr>
              <a:xfrm>
                <a:off x="425467" y="1670286"/>
                <a:ext cx="4359112" cy="953686"/>
                <a:chOff x="394383" y="1885438"/>
                <a:chExt cx="4359112" cy="953686"/>
              </a:xfrm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94F2DD53-97C7-8145-9849-6E7626850DC4}"/>
                    </a:ext>
                  </a:extLst>
                </p:cNvPr>
                <p:cNvSpPr/>
                <p:nvPr/>
              </p:nvSpPr>
              <p:spPr>
                <a:xfrm>
                  <a:off x="394383" y="1885438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B3B6A19-C0AF-8048-9FC3-C2B50206D71C}"/>
                    </a:ext>
                  </a:extLst>
                </p:cNvPr>
                <p:cNvSpPr txBox="1"/>
                <p:nvPr/>
              </p:nvSpPr>
              <p:spPr>
                <a:xfrm>
                  <a:off x="603836" y="1958329"/>
                  <a:ext cx="369922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1B5EDC47-38F1-8343-BAED-4287E8CCD4BE}"/>
                  </a:ext>
                </a:extLst>
              </p:cNvPr>
              <p:cNvGrpSpPr/>
              <p:nvPr/>
            </p:nvGrpSpPr>
            <p:grpSpPr>
              <a:xfrm>
                <a:off x="425468" y="2753318"/>
                <a:ext cx="4359112" cy="953686"/>
                <a:chOff x="394384" y="2968470"/>
                <a:chExt cx="4359112" cy="953686"/>
              </a:xfrm>
            </p:grpSpPr>
            <p:sp>
              <p:nvSpPr>
                <p:cNvPr id="22" name="Rounded Rectangle 21">
                  <a:extLst>
                    <a:ext uri="{FF2B5EF4-FFF2-40B4-BE49-F238E27FC236}">
                      <a16:creationId xmlns:a16="http://schemas.microsoft.com/office/drawing/2014/main" id="{7F0E0AFB-6213-D948-BCDC-90FCB7FCE6BB}"/>
                    </a:ext>
                  </a:extLst>
                </p:cNvPr>
                <p:cNvSpPr/>
                <p:nvPr/>
              </p:nvSpPr>
              <p:spPr>
                <a:xfrm>
                  <a:off x="394384" y="2968470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B0B29A5-F0CB-C84D-A992-EC52C6DD1011}"/>
                    </a:ext>
                  </a:extLst>
                </p:cNvPr>
                <p:cNvSpPr txBox="1"/>
                <p:nvPr/>
              </p:nvSpPr>
              <p:spPr>
                <a:xfrm>
                  <a:off x="603836" y="3051401"/>
                  <a:ext cx="39143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dirty="0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64E53E0-274A-9446-94F7-E5112F6E5F98}"/>
                  </a:ext>
                </a:extLst>
              </p:cNvPr>
              <p:cNvGrpSpPr/>
              <p:nvPr/>
            </p:nvGrpSpPr>
            <p:grpSpPr>
              <a:xfrm>
                <a:off x="425467" y="3842481"/>
                <a:ext cx="6783630" cy="2730693"/>
                <a:chOff x="394383" y="4057633"/>
                <a:chExt cx="6783630" cy="2730693"/>
              </a:xfrm>
            </p:grpSpPr>
            <p:sp>
              <p:nvSpPr>
                <p:cNvPr id="20" name="Rounded Rectangle 19">
                  <a:extLst>
                    <a:ext uri="{FF2B5EF4-FFF2-40B4-BE49-F238E27FC236}">
                      <a16:creationId xmlns:a16="http://schemas.microsoft.com/office/drawing/2014/main" id="{C39A6265-DC92-CF43-98B4-49ED42CA176E}"/>
                    </a:ext>
                  </a:extLst>
                </p:cNvPr>
                <p:cNvSpPr/>
                <p:nvPr/>
              </p:nvSpPr>
              <p:spPr>
                <a:xfrm>
                  <a:off x="394383" y="4057633"/>
                  <a:ext cx="6733498" cy="2730693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9ECE98C-B46E-174B-A641-85655120BAB6}"/>
                    </a:ext>
                  </a:extLst>
                </p:cNvPr>
                <p:cNvSpPr/>
                <p:nvPr/>
              </p:nvSpPr>
              <p:spPr>
                <a:xfrm>
                  <a:off x="603836" y="4171056"/>
                  <a:ext cx="657417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8169B19-2259-B74E-AC13-1250E3AD8AD9}"/>
                  </a:ext>
                </a:extLst>
              </p:cNvPr>
              <p:cNvGrpSpPr/>
              <p:nvPr/>
            </p:nvGrpSpPr>
            <p:grpSpPr>
              <a:xfrm>
                <a:off x="425467" y="6707635"/>
                <a:ext cx="6775644" cy="1691649"/>
                <a:chOff x="394383" y="6922787"/>
                <a:chExt cx="6775644" cy="1691649"/>
              </a:xfrm>
            </p:grpSpPr>
            <p:sp>
              <p:nvSpPr>
                <p:cNvPr id="18" name="Rounded Rectangle 17">
                  <a:extLst>
                    <a:ext uri="{FF2B5EF4-FFF2-40B4-BE49-F238E27FC236}">
                      <a16:creationId xmlns:a16="http://schemas.microsoft.com/office/drawing/2014/main" id="{94B6C7A3-C7B0-0847-B37F-572C0B85B215}"/>
                    </a:ext>
                  </a:extLst>
                </p:cNvPr>
                <p:cNvSpPr/>
                <p:nvPr/>
              </p:nvSpPr>
              <p:spPr>
                <a:xfrm>
                  <a:off x="394383" y="6922787"/>
                  <a:ext cx="6733498" cy="169164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54BB6BB-4CA5-1D48-9266-5EBE84C4009D}"/>
                    </a:ext>
                  </a:extLst>
                </p:cNvPr>
                <p:cNvSpPr/>
                <p:nvPr/>
              </p:nvSpPr>
              <p:spPr>
                <a:xfrm>
                  <a:off x="603836" y="7008707"/>
                  <a:ext cx="6566191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base"/>
                  <a:endParaRPr lang="en-US" sz="1100" dirty="0"/>
                </a:p>
              </p:txBody>
            </p:sp>
          </p:grp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1A8B7C0-BD32-E94C-AF45-C53A5292C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35391" y="703907"/>
                <a:ext cx="1408457" cy="34929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C438B79-6194-6F40-898A-892AE26EBC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582" y="651532"/>
                <a:ext cx="4962848" cy="47106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9C782D3-6FFB-F145-B2CB-8B002A510A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991" y="8445013"/>
                <a:ext cx="3245467" cy="1202427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9654ED8-A3F3-A847-8C37-5A6DA6587A47}"/>
                  </a:ext>
                </a:extLst>
              </p:cNvPr>
              <p:cNvSpPr/>
              <p:nvPr/>
            </p:nvSpPr>
            <p:spPr>
              <a:xfrm>
                <a:off x="2659192" y="8521880"/>
                <a:ext cx="12410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latin typeface="Helvetica" pitchFamily="2" charset="0"/>
                  </a:rPr>
                  <a:t>6sec.org/popup</a:t>
                </a:r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F7A4E3C-B089-2347-AE5E-587023665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312" y="8713166"/>
            <a:ext cx="2961653" cy="16069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42F8099-FCB4-2B45-A111-9567C213B229}"/>
              </a:ext>
            </a:extLst>
          </p:cNvPr>
          <p:cNvSpPr txBox="1"/>
          <p:nvPr/>
        </p:nvSpPr>
        <p:spPr>
          <a:xfrm>
            <a:off x="487182" y="4308324"/>
            <a:ext cx="6924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+mj-lt"/>
              <a:buAutoNum type="arabicPeriod"/>
            </a:pP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1. Cuando piensas en el cambio climático … ¿qué te agota la energía? Por ejemplo,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quot;pensar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que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es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inútil&amp;quot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 o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quot;sentirse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estancado&amp;quot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 o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quot;que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la gente no lo tome en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serio&amp;quot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;. Escribe una idea en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cada nota adhesiva y agrégala con las otras en la sección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quot;Drena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tu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energía&amp;quot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;. Trata de ser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tan específico/a con ejemplos reales sobre lo que ha afectado tu energía.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2. A continuación, haz lo mismo con lo que alimenta tu energía, como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quot;caminar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en la</a:t>
            </a:r>
            <a:br>
              <a:rPr lang="es-ES" sz="1200" dirty="0"/>
            </a:b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naturaleza&amp;quot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;,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quot;decirle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a alguien cómo me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siento&amp;quot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 u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quot;organizar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una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protesta&amp;quot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;. Nuevamente,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intenta ser tan específico/a con ejemplos reales.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3. Ahora, platica con alguien más sobre las ideas utilizando las preguntas de discusión a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continuación.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744687-33E7-5E44-96DA-58DA1258DE73}"/>
              </a:ext>
            </a:extLst>
          </p:cNvPr>
          <p:cNvSpPr txBox="1"/>
          <p:nvPr/>
        </p:nvSpPr>
        <p:spPr>
          <a:xfrm>
            <a:off x="381524" y="7032381"/>
            <a:ext cx="649111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● ¿Cuáles son algunos de los sentimientos que experimentas al leer lo que dice &amp;</a:t>
            </a:r>
            <a:r>
              <a:rPr lang="es-ES" sz="900" b="1" i="0" dirty="0" err="1">
                <a:solidFill>
                  <a:srgbClr val="000000"/>
                </a:solidFill>
                <a:effectLst/>
                <a:latin typeface="Nunito"/>
              </a:rPr>
              <a:t>quot;Drena</a:t>
            </a: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 tu</a:t>
            </a:r>
            <a:br>
              <a:rPr lang="es-ES" sz="900" dirty="0"/>
            </a:br>
            <a:r>
              <a:rPr lang="es-ES" sz="900" b="1" i="0" dirty="0" err="1">
                <a:solidFill>
                  <a:srgbClr val="000000"/>
                </a:solidFill>
                <a:effectLst/>
                <a:latin typeface="Nunito"/>
              </a:rPr>
              <a:t>energía&amp;quot</a:t>
            </a: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;?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● La &amp;</a:t>
            </a:r>
            <a:r>
              <a:rPr lang="es-ES" sz="900" b="1" i="0" dirty="0" err="1">
                <a:solidFill>
                  <a:srgbClr val="000000"/>
                </a:solidFill>
                <a:effectLst/>
                <a:latin typeface="Nunito"/>
              </a:rPr>
              <a:t>quot;ansiedad</a:t>
            </a: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 </a:t>
            </a:r>
            <a:r>
              <a:rPr lang="es-ES" sz="900" b="1" i="0" dirty="0" err="1">
                <a:solidFill>
                  <a:srgbClr val="000000"/>
                </a:solidFill>
                <a:effectLst/>
                <a:latin typeface="Nunito"/>
              </a:rPr>
              <a:t>climática&amp;quot</a:t>
            </a: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; es un sentimiento de una gran preocupación, tal vez incontrolable,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sobre el futuro de la tierra. Mirando el lado de “Drena tu energía”, ¿cuánta ansiedad climática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sientes?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● ¿Cuáles son algunos de los sentimientos que experimentas al leer lo que está en el lado de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&amp;</a:t>
            </a:r>
            <a:r>
              <a:rPr lang="es-ES" sz="900" b="1" i="0" dirty="0" err="1">
                <a:solidFill>
                  <a:srgbClr val="000000"/>
                </a:solidFill>
                <a:effectLst/>
                <a:latin typeface="Nunito"/>
              </a:rPr>
              <a:t>quot;Alimenta</a:t>
            </a: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 tu </a:t>
            </a:r>
            <a:r>
              <a:rPr lang="es-ES" sz="900" b="1" i="0" dirty="0" err="1">
                <a:solidFill>
                  <a:srgbClr val="000000"/>
                </a:solidFill>
                <a:effectLst/>
                <a:latin typeface="Nunito"/>
              </a:rPr>
              <a:t>energía&amp;quot</a:t>
            </a: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;?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● Si tiene sentimientos difíciles como ansiedad, dolor, desesperación o enojo … ¿Cuáles son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algunas opciones saludables o útiles con esos sentimientos?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● ¿Hay ideas en la lista Alimenta tu Energía que puedan ayudarte cuando te sientas</a:t>
            </a:r>
            <a:br>
              <a:rPr lang="es-ES" sz="900" dirty="0"/>
            </a:br>
            <a:r>
              <a:rPr lang="es-ES" sz="900" b="1" i="0" dirty="0">
                <a:solidFill>
                  <a:srgbClr val="000000"/>
                </a:solidFill>
                <a:effectLst/>
                <a:latin typeface="Nunito"/>
              </a:rPr>
              <a:t>deprimido/a? ¿Qué es algo de la lista Alimenta tu Energía que te gustaría probar?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E8AF84-B1C8-3349-BE53-D38C67475443}"/>
              </a:ext>
            </a:extLst>
          </p:cNvPr>
          <p:cNvSpPr/>
          <p:nvPr/>
        </p:nvSpPr>
        <p:spPr>
          <a:xfrm>
            <a:off x="511467" y="1880098"/>
            <a:ext cx="881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333333"/>
                </a:solidFill>
                <a:effectLst/>
                <a:latin typeface="Nunito"/>
                <a:ea typeface="Nunito"/>
                <a:cs typeface="Nunito"/>
              </a:rPr>
              <a:t>Objetivo:</a:t>
            </a:r>
            <a:endParaRPr lang="en-US" sz="11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  <a:p>
            <a:r>
              <a:rPr lang="en-US" sz="1100" b="1" dirty="0"/>
              <a:t>: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DCB064-20C2-2540-9D2F-15BDFECA4A70}"/>
              </a:ext>
            </a:extLst>
          </p:cNvPr>
          <p:cNvSpPr/>
          <p:nvPr/>
        </p:nvSpPr>
        <p:spPr>
          <a:xfrm>
            <a:off x="519002" y="2918927"/>
            <a:ext cx="5421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Intro: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EE6616-38D5-8940-8806-2D2B679244B0}"/>
              </a:ext>
            </a:extLst>
          </p:cNvPr>
          <p:cNvSpPr/>
          <p:nvPr/>
        </p:nvSpPr>
        <p:spPr>
          <a:xfrm>
            <a:off x="4909546" y="2579761"/>
            <a:ext cx="87554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100" b="1" i="0" u="none" strike="noStrike" dirty="0" err="1">
                <a:solidFill>
                  <a:srgbClr val="333333"/>
                </a:solidFill>
                <a:effectLst/>
                <a:latin typeface="Nunito"/>
              </a:rPr>
              <a:t>Materiales</a:t>
            </a:r>
            <a:endParaRPr lang="en-US" sz="1100" b="1" i="0" u="none" strike="noStrike" dirty="0">
              <a:solidFill>
                <a:srgbClr val="333333"/>
              </a:solidFill>
              <a:effectLst/>
              <a:latin typeface="Nunito"/>
            </a:endParaRPr>
          </a:p>
          <a:p>
            <a:br>
              <a:rPr lang="en-US" sz="11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1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E0786B-4D53-1549-A1F8-421568D194C5}"/>
              </a:ext>
            </a:extLst>
          </p:cNvPr>
          <p:cNvSpPr/>
          <p:nvPr/>
        </p:nvSpPr>
        <p:spPr>
          <a:xfrm>
            <a:off x="599443" y="4014003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base"/>
            <a:r>
              <a:rPr lang="en-US" sz="1100" b="1" i="0" u="none" strike="noStrike" dirty="0" err="1">
                <a:solidFill>
                  <a:srgbClr val="333333"/>
                </a:solidFill>
                <a:effectLst/>
                <a:latin typeface="Nunito"/>
              </a:rPr>
              <a:t>Instrucciones</a:t>
            </a:r>
            <a:endParaRPr lang="en-US" sz="1100" b="1" i="0" u="none" strike="noStrike" dirty="0">
              <a:solidFill>
                <a:srgbClr val="333333"/>
              </a:solidFill>
              <a:effectLst/>
              <a:latin typeface="Nunito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A6F1E7-EA00-3A4C-BAE7-BDB878C6BFB3}"/>
              </a:ext>
            </a:extLst>
          </p:cNvPr>
          <p:cNvSpPr/>
          <p:nvPr/>
        </p:nvSpPr>
        <p:spPr>
          <a:xfrm>
            <a:off x="495145" y="6856168"/>
            <a:ext cx="8354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Discussion: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2E0629-9E94-0443-80FC-463EC62703C7}"/>
              </a:ext>
            </a:extLst>
          </p:cNvPr>
          <p:cNvSpPr/>
          <p:nvPr/>
        </p:nvSpPr>
        <p:spPr>
          <a:xfrm>
            <a:off x="448720" y="1564270"/>
            <a:ext cx="4844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Title: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91B545-D207-AA48-B337-B1A6F38BA23E}"/>
              </a:ext>
            </a:extLst>
          </p:cNvPr>
          <p:cNvSpPr txBox="1"/>
          <p:nvPr/>
        </p:nvSpPr>
        <p:spPr>
          <a:xfrm>
            <a:off x="793144" y="1441735"/>
            <a:ext cx="389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s-ES" sz="1600" b="1" i="0" u="none" strike="noStrike" dirty="0">
                <a:effectLst/>
                <a:latin typeface="Nunito"/>
              </a:rPr>
              <a:t>Renovación Energética de las Emociones</a:t>
            </a:r>
          </a:p>
          <a:p>
            <a:br>
              <a:rPr lang="es-ES" sz="1600" b="0" i="0" dirty="0">
                <a:effectLst/>
                <a:latin typeface="Nunito"/>
              </a:rPr>
            </a:br>
            <a:endParaRPr lang="en-US" sz="1600" b="1" kern="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7" name="Picture 36" descr="https://www.6seconds.org/wp-content/uploads/2016/02/logo_network-500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4557" y="1867510"/>
            <a:ext cx="2075503" cy="58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12575F1-C0F1-1B45-A8B0-6A5ECAC78C45}"/>
              </a:ext>
            </a:extLst>
          </p:cNvPr>
          <p:cNvSpPr txBox="1"/>
          <p:nvPr/>
        </p:nvSpPr>
        <p:spPr>
          <a:xfrm>
            <a:off x="543075" y="2066210"/>
            <a:ext cx="42894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s-ES" sz="1000" b="0" i="0" dirty="0">
                <a:solidFill>
                  <a:srgbClr val="666666"/>
                </a:solidFill>
                <a:effectLst/>
                <a:latin typeface="Nunito"/>
              </a:rPr>
              <a:t>Al reconocer las ideas, los sentimientos y las acciones que alimentan la energía y los que la agotan, los participantes desarrollarán una nueva conciencia de sus reacciones y formas de aumentar su energía.</a:t>
            </a:r>
          </a:p>
          <a:p>
            <a:br>
              <a:rPr lang="es-ES" sz="10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E95C1D-F8A8-184A-A87B-EF64DCEAB3CF}"/>
              </a:ext>
            </a:extLst>
          </p:cNvPr>
          <p:cNvSpPr txBox="1"/>
          <p:nvPr/>
        </p:nvSpPr>
        <p:spPr>
          <a:xfrm>
            <a:off x="535096" y="3078931"/>
            <a:ext cx="41031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s-ES" sz="1400" b="0" i="1" dirty="0">
                <a:solidFill>
                  <a:srgbClr val="6B6B6B"/>
                </a:solidFill>
                <a:effectLst/>
                <a:latin typeface="Nunito"/>
              </a:rPr>
              <a:t>En esta estación, descubrirás cómo darte energía cuando te sientes impotente ante el cambio climático, generando diferentes ideas.</a:t>
            </a:r>
          </a:p>
          <a:p>
            <a:br>
              <a:rPr lang="es-ES" sz="1400" dirty="0"/>
            </a:br>
            <a:endParaRPr lang="en-US" sz="1400" b="1" dirty="0">
              <a:effectLst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E48B2-22B6-5D4A-8650-230AED8EAC0C}"/>
              </a:ext>
            </a:extLst>
          </p:cNvPr>
          <p:cNvSpPr txBox="1"/>
          <p:nvPr/>
        </p:nvSpPr>
        <p:spPr>
          <a:xfrm>
            <a:off x="4840488" y="2755578"/>
            <a:ext cx="25821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● Notas adhesivas (o trozos de papel con cinta adhesiva)</a:t>
            </a:r>
            <a:br>
              <a:rPr lang="es-ES" sz="900" dirty="0"/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● Una pared grande o una mesa dividida en dos áreas, etiquetando una como &amp;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quot;Drena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 tu</a:t>
            </a:r>
            <a:br>
              <a:rPr lang="es-ES" sz="900" dirty="0"/>
            </a:b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energía&amp;quot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; y la otra &amp;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quot;Alimenta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 tu 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energía&amp;quot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;; en cada área, agrega 5-10 ejemplos siguiendo las</a:t>
            </a:r>
            <a:br>
              <a:rPr lang="es-ES" sz="900" dirty="0"/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instrucciones a continuación</a:t>
            </a:r>
          </a:p>
        </p:txBody>
      </p:sp>
    </p:spTree>
    <p:extLst>
      <p:ext uri="{BB962C8B-B14F-4D97-AF65-F5344CB8AC3E}">
        <p14:creationId xmlns:p14="http://schemas.microsoft.com/office/powerpoint/2010/main" val="60612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778C99-36DE-7040-B01E-710B109AF0AE}"/>
              </a:ext>
            </a:extLst>
          </p:cNvPr>
          <p:cNvGrpSpPr/>
          <p:nvPr/>
        </p:nvGrpSpPr>
        <p:grpSpPr>
          <a:xfrm>
            <a:off x="381524" y="722473"/>
            <a:ext cx="6832870" cy="9091601"/>
            <a:chOff x="376227" y="555839"/>
            <a:chExt cx="6832870" cy="90916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98640A4-DC20-D44A-B8FE-318788B4B900}"/>
                </a:ext>
              </a:extLst>
            </p:cNvPr>
            <p:cNvSpPr txBox="1"/>
            <p:nvPr/>
          </p:nvSpPr>
          <p:spPr>
            <a:xfrm>
              <a:off x="376227" y="555839"/>
              <a:ext cx="20208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" pitchFamily="2" charset="0"/>
                </a:rPr>
                <a:t>in partnership with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01C3B1A-5DA7-CA4D-A75A-5F2495DEFAA8}"/>
                </a:ext>
              </a:extLst>
            </p:cNvPr>
            <p:cNvGrpSpPr/>
            <p:nvPr/>
          </p:nvGrpSpPr>
          <p:grpSpPr>
            <a:xfrm>
              <a:off x="425467" y="651532"/>
              <a:ext cx="6783630" cy="8995908"/>
              <a:chOff x="425467" y="651532"/>
              <a:chExt cx="6783630" cy="899590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29CD357-8D59-0B4F-8AA4-10B08401BC94}"/>
                  </a:ext>
                </a:extLst>
              </p:cNvPr>
              <p:cNvGrpSpPr/>
              <p:nvPr/>
            </p:nvGrpSpPr>
            <p:grpSpPr>
              <a:xfrm>
                <a:off x="4894557" y="2377398"/>
                <a:ext cx="2244578" cy="1333552"/>
                <a:chOff x="4863473" y="2592550"/>
                <a:chExt cx="2244578" cy="1333552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479062E1-0B31-2648-9F95-99E21B094BFE}"/>
                    </a:ext>
                  </a:extLst>
                </p:cNvPr>
                <p:cNvSpPr/>
                <p:nvPr/>
              </p:nvSpPr>
              <p:spPr>
                <a:xfrm>
                  <a:off x="4863473" y="2592550"/>
                  <a:ext cx="2244578" cy="133355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22B67B-92DE-CF46-9F63-8F932C908935}"/>
                    </a:ext>
                  </a:extLst>
                </p:cNvPr>
                <p:cNvSpPr txBox="1"/>
                <p:nvPr/>
              </p:nvSpPr>
              <p:spPr>
                <a:xfrm>
                  <a:off x="5103318" y="2654995"/>
                  <a:ext cx="18356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E9C6370-2A4D-D94C-B160-E872FE06EFC7}"/>
                  </a:ext>
                </a:extLst>
              </p:cNvPr>
              <p:cNvGrpSpPr/>
              <p:nvPr/>
            </p:nvGrpSpPr>
            <p:grpSpPr>
              <a:xfrm>
                <a:off x="425467" y="1670286"/>
                <a:ext cx="4359112" cy="953686"/>
                <a:chOff x="394383" y="1885438"/>
                <a:chExt cx="4359112" cy="953686"/>
              </a:xfrm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94F2DD53-97C7-8145-9849-6E7626850DC4}"/>
                    </a:ext>
                  </a:extLst>
                </p:cNvPr>
                <p:cNvSpPr/>
                <p:nvPr/>
              </p:nvSpPr>
              <p:spPr>
                <a:xfrm>
                  <a:off x="394383" y="1885438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B3B6A19-C0AF-8048-9FC3-C2B50206D71C}"/>
                    </a:ext>
                  </a:extLst>
                </p:cNvPr>
                <p:cNvSpPr txBox="1"/>
                <p:nvPr/>
              </p:nvSpPr>
              <p:spPr>
                <a:xfrm>
                  <a:off x="603836" y="1958329"/>
                  <a:ext cx="369922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1B5EDC47-38F1-8343-BAED-4287E8CCD4BE}"/>
                  </a:ext>
                </a:extLst>
              </p:cNvPr>
              <p:cNvGrpSpPr/>
              <p:nvPr/>
            </p:nvGrpSpPr>
            <p:grpSpPr>
              <a:xfrm>
                <a:off x="425468" y="2753318"/>
                <a:ext cx="4359112" cy="953686"/>
                <a:chOff x="394384" y="2968470"/>
                <a:chExt cx="4359112" cy="953686"/>
              </a:xfrm>
            </p:grpSpPr>
            <p:sp>
              <p:nvSpPr>
                <p:cNvPr id="22" name="Rounded Rectangle 21">
                  <a:extLst>
                    <a:ext uri="{FF2B5EF4-FFF2-40B4-BE49-F238E27FC236}">
                      <a16:creationId xmlns:a16="http://schemas.microsoft.com/office/drawing/2014/main" id="{7F0E0AFB-6213-D948-BCDC-90FCB7FCE6BB}"/>
                    </a:ext>
                  </a:extLst>
                </p:cNvPr>
                <p:cNvSpPr/>
                <p:nvPr/>
              </p:nvSpPr>
              <p:spPr>
                <a:xfrm>
                  <a:off x="394384" y="2968470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B0B29A5-F0CB-C84D-A992-EC52C6DD1011}"/>
                    </a:ext>
                  </a:extLst>
                </p:cNvPr>
                <p:cNvSpPr txBox="1"/>
                <p:nvPr/>
              </p:nvSpPr>
              <p:spPr>
                <a:xfrm>
                  <a:off x="603836" y="3051401"/>
                  <a:ext cx="39143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dirty="0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64E53E0-274A-9446-94F7-E5112F6E5F98}"/>
                  </a:ext>
                </a:extLst>
              </p:cNvPr>
              <p:cNvGrpSpPr/>
              <p:nvPr/>
            </p:nvGrpSpPr>
            <p:grpSpPr>
              <a:xfrm>
                <a:off x="425467" y="3842481"/>
                <a:ext cx="6783630" cy="2730693"/>
                <a:chOff x="394383" y="4057633"/>
                <a:chExt cx="6783630" cy="2730693"/>
              </a:xfrm>
            </p:grpSpPr>
            <p:sp>
              <p:nvSpPr>
                <p:cNvPr id="20" name="Rounded Rectangle 19">
                  <a:extLst>
                    <a:ext uri="{FF2B5EF4-FFF2-40B4-BE49-F238E27FC236}">
                      <a16:creationId xmlns:a16="http://schemas.microsoft.com/office/drawing/2014/main" id="{C39A6265-DC92-CF43-98B4-49ED42CA176E}"/>
                    </a:ext>
                  </a:extLst>
                </p:cNvPr>
                <p:cNvSpPr/>
                <p:nvPr/>
              </p:nvSpPr>
              <p:spPr>
                <a:xfrm>
                  <a:off x="394383" y="4057633"/>
                  <a:ext cx="6733498" cy="2730693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9ECE98C-B46E-174B-A641-85655120BAB6}"/>
                    </a:ext>
                  </a:extLst>
                </p:cNvPr>
                <p:cNvSpPr/>
                <p:nvPr/>
              </p:nvSpPr>
              <p:spPr>
                <a:xfrm>
                  <a:off x="603836" y="4171056"/>
                  <a:ext cx="657417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8169B19-2259-B74E-AC13-1250E3AD8AD9}"/>
                  </a:ext>
                </a:extLst>
              </p:cNvPr>
              <p:cNvGrpSpPr/>
              <p:nvPr/>
            </p:nvGrpSpPr>
            <p:grpSpPr>
              <a:xfrm>
                <a:off x="425467" y="6707635"/>
                <a:ext cx="6775644" cy="1691649"/>
                <a:chOff x="394383" y="6922787"/>
                <a:chExt cx="6775644" cy="1691649"/>
              </a:xfrm>
            </p:grpSpPr>
            <p:sp>
              <p:nvSpPr>
                <p:cNvPr id="18" name="Rounded Rectangle 17">
                  <a:extLst>
                    <a:ext uri="{FF2B5EF4-FFF2-40B4-BE49-F238E27FC236}">
                      <a16:creationId xmlns:a16="http://schemas.microsoft.com/office/drawing/2014/main" id="{94B6C7A3-C7B0-0847-B37F-572C0B85B215}"/>
                    </a:ext>
                  </a:extLst>
                </p:cNvPr>
                <p:cNvSpPr/>
                <p:nvPr/>
              </p:nvSpPr>
              <p:spPr>
                <a:xfrm>
                  <a:off x="394383" y="6922787"/>
                  <a:ext cx="6733498" cy="169164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54BB6BB-4CA5-1D48-9266-5EBE84C4009D}"/>
                    </a:ext>
                  </a:extLst>
                </p:cNvPr>
                <p:cNvSpPr/>
                <p:nvPr/>
              </p:nvSpPr>
              <p:spPr>
                <a:xfrm>
                  <a:off x="603836" y="7008707"/>
                  <a:ext cx="6566191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base"/>
                  <a:endParaRPr lang="en-US" sz="1100" dirty="0"/>
                </a:p>
              </p:txBody>
            </p:sp>
          </p:grp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1A8B7C0-BD32-E94C-AF45-C53A5292C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35391" y="703907"/>
                <a:ext cx="1408457" cy="34929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C438B79-6194-6F40-898A-892AE26EBC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582" y="651532"/>
                <a:ext cx="4962848" cy="47106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9C782D3-6FFB-F145-B2CB-8B002A510A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991" y="8445013"/>
                <a:ext cx="3245467" cy="1202427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9654ED8-A3F3-A847-8C37-5A6DA6587A47}"/>
                  </a:ext>
                </a:extLst>
              </p:cNvPr>
              <p:cNvSpPr/>
              <p:nvPr/>
            </p:nvSpPr>
            <p:spPr>
              <a:xfrm>
                <a:off x="2659192" y="8521880"/>
                <a:ext cx="12410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latin typeface="Helvetica" pitchFamily="2" charset="0"/>
                  </a:rPr>
                  <a:t>6sec.org/popup</a:t>
                </a:r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F7A4E3C-B089-2347-AE5E-587023665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312" y="8713166"/>
            <a:ext cx="2961653" cy="16069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42F8099-FCB4-2B45-A111-9567C213B229}"/>
              </a:ext>
            </a:extLst>
          </p:cNvPr>
          <p:cNvSpPr txBox="1"/>
          <p:nvPr/>
        </p:nvSpPr>
        <p:spPr>
          <a:xfrm>
            <a:off x="487182" y="4308324"/>
            <a:ext cx="6924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+mj-lt"/>
              <a:buAutoNum type="arabicPeriod"/>
            </a:pP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1. Cuando piensas en el cambio climático … ¿qué te agota la energía? Por ejemplo,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quot;pensar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que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es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inútil&amp;quot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 o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quot;sentirse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estancado&amp;quot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 o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quot;que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la gente no lo tome en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serio&amp;quot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;. Escribe una idea en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cada nota adhesiva y agrégala con las otras en la sección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quot;Drena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tu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energía&amp;quot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;. Trata de ser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tan específico/a con ejemplos reales sobre lo que ha afectado tu energía.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2. A continuación, haz lo mismo con lo que alimenta tu energía, como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quot;caminar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en la</a:t>
            </a:r>
            <a:br>
              <a:rPr lang="es-ES" sz="1200" dirty="0"/>
            </a:b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naturaleza&amp;quot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;,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quot;decirle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a alguien cómo me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siento&amp;quot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 u &amp;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quot;organizar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 una </a:t>
            </a:r>
            <a:r>
              <a:rPr lang="es-ES" sz="1200" b="0" i="0" dirty="0" err="1">
                <a:solidFill>
                  <a:srgbClr val="666666"/>
                </a:solidFill>
                <a:effectLst/>
                <a:latin typeface="Nunito"/>
              </a:rPr>
              <a:t>protesta&amp;quot</a:t>
            </a: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;. Nuevamente,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intenta ser tan específico/a con ejemplos reales.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3. Ahora, platica con alguien más sobre las ideas utilizando las preguntas de discusión a</a:t>
            </a:r>
            <a:br>
              <a:rPr lang="es-ES" sz="1200" dirty="0"/>
            </a:br>
            <a:r>
              <a:rPr lang="es-ES" sz="1200" b="0" i="0" dirty="0">
                <a:solidFill>
                  <a:srgbClr val="666666"/>
                </a:solidFill>
                <a:effectLst/>
                <a:latin typeface="Nunito"/>
              </a:rPr>
              <a:t>continuación.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744687-33E7-5E44-96DA-58DA1258DE73}"/>
              </a:ext>
            </a:extLst>
          </p:cNvPr>
          <p:cNvSpPr txBox="1"/>
          <p:nvPr/>
        </p:nvSpPr>
        <p:spPr>
          <a:xfrm>
            <a:off x="381524" y="7032381"/>
            <a:ext cx="6491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Para explorar las sensaciones físicas de &amp;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quot;Combustible&amp;quot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; y &amp;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quot;Drenaje&amp;quot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;, pide a los participantes que se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paren en un pie (o que se paren en una tabla de equilibrio) y lean la lista de lo que drena su energía,</a:t>
            </a:r>
          </a:p>
          <a:p>
            <a:pPr algn="l" fontAlgn="base"/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y luego pregúntales cómo se sintió eso. A menudo, es difícil mantener el equilibrio al leer estos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elementos. Repite lo mismo con la otra lista; A menudo, las personas encuentran que al leer la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segunda lista se sienten físicamente más equilibradas y fuertes. Comenten por qué podría suceder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esto.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Para los estudiantes mayores, la extensión anterior se puede vincular a aprender más sobre el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cerebro. Una de las áreas del cerebro involucradas en el procesamiento de las emociones son los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ganglios basales, que también participan en el equilibrio físico. Las emociones tienen un efecto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fisiológico, a veces descrito como un efecto somático. El neurocientífico Antonio 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Damasio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 escribió: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“Las emociones están encarnadas” porque son parte de nuestro sistema regulador. Visita</a:t>
            </a:r>
            <a:b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youtube.com/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sixseconds</a:t>
            </a:r>
            <a:r>
              <a:rPr lang="es-ES" sz="900" b="0" i="0">
                <a:solidFill>
                  <a:srgbClr val="666666"/>
                </a:solidFill>
                <a:effectLst/>
                <a:latin typeface="Nunito"/>
              </a:rPr>
              <a:t> para ver videos sobre esto.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E8AF84-B1C8-3349-BE53-D38C67475443}"/>
              </a:ext>
            </a:extLst>
          </p:cNvPr>
          <p:cNvSpPr/>
          <p:nvPr/>
        </p:nvSpPr>
        <p:spPr>
          <a:xfrm>
            <a:off x="511467" y="1880098"/>
            <a:ext cx="881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333333"/>
                </a:solidFill>
                <a:effectLst/>
                <a:latin typeface="Nunito"/>
                <a:ea typeface="Nunito"/>
                <a:cs typeface="Nunito"/>
              </a:rPr>
              <a:t>Objetivo:</a:t>
            </a:r>
            <a:endParaRPr lang="en-US" sz="11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  <a:p>
            <a:r>
              <a:rPr lang="en-US" sz="1100" b="1" dirty="0"/>
              <a:t>: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DCB064-20C2-2540-9D2F-15BDFECA4A70}"/>
              </a:ext>
            </a:extLst>
          </p:cNvPr>
          <p:cNvSpPr/>
          <p:nvPr/>
        </p:nvSpPr>
        <p:spPr>
          <a:xfrm>
            <a:off x="519002" y="2918927"/>
            <a:ext cx="5421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Intro: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EE6616-38D5-8940-8806-2D2B679244B0}"/>
              </a:ext>
            </a:extLst>
          </p:cNvPr>
          <p:cNvSpPr/>
          <p:nvPr/>
        </p:nvSpPr>
        <p:spPr>
          <a:xfrm>
            <a:off x="4909546" y="2579761"/>
            <a:ext cx="87554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1100" b="1" i="0" u="none" strike="noStrike" dirty="0" err="1">
                <a:solidFill>
                  <a:srgbClr val="333333"/>
                </a:solidFill>
                <a:effectLst/>
                <a:latin typeface="Nunito"/>
              </a:rPr>
              <a:t>Materiales</a:t>
            </a:r>
            <a:endParaRPr lang="en-US" sz="1100" b="1" i="0" u="none" strike="noStrike" dirty="0">
              <a:solidFill>
                <a:srgbClr val="333333"/>
              </a:solidFill>
              <a:effectLst/>
              <a:latin typeface="Nunito"/>
            </a:endParaRPr>
          </a:p>
          <a:p>
            <a:br>
              <a:rPr lang="en-US" sz="11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1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E0786B-4D53-1549-A1F8-421568D194C5}"/>
              </a:ext>
            </a:extLst>
          </p:cNvPr>
          <p:cNvSpPr/>
          <p:nvPr/>
        </p:nvSpPr>
        <p:spPr>
          <a:xfrm>
            <a:off x="599443" y="4014003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base"/>
            <a:r>
              <a:rPr lang="en-US" sz="1100" b="1" i="0" u="none" strike="noStrike" dirty="0" err="1">
                <a:solidFill>
                  <a:srgbClr val="333333"/>
                </a:solidFill>
                <a:effectLst/>
                <a:latin typeface="Nunito"/>
              </a:rPr>
              <a:t>Instrucciones</a:t>
            </a:r>
            <a:endParaRPr lang="en-US" sz="1100" b="1" i="0" u="none" strike="noStrike" dirty="0">
              <a:solidFill>
                <a:srgbClr val="333333"/>
              </a:solidFill>
              <a:effectLst/>
              <a:latin typeface="Nunito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A6F1E7-EA00-3A4C-BAE7-BDB878C6BFB3}"/>
              </a:ext>
            </a:extLst>
          </p:cNvPr>
          <p:cNvSpPr/>
          <p:nvPr/>
        </p:nvSpPr>
        <p:spPr>
          <a:xfrm>
            <a:off x="495145" y="6856168"/>
            <a:ext cx="8354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base"/>
            <a:r>
              <a:rPr lang="en-US" sz="1100" b="1" i="0" u="none" strike="noStrike" dirty="0" err="1">
                <a:solidFill>
                  <a:srgbClr val="333333"/>
                </a:solidFill>
                <a:effectLst/>
                <a:latin typeface="Nunito"/>
              </a:rPr>
              <a:t>Extensións</a:t>
            </a:r>
            <a:endParaRPr lang="en-US" sz="1100" b="1" i="0" u="none" strike="noStrike" dirty="0">
              <a:solidFill>
                <a:srgbClr val="333333"/>
              </a:solidFill>
              <a:effectLst/>
              <a:latin typeface="Nunito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2E0629-9E94-0443-80FC-463EC62703C7}"/>
              </a:ext>
            </a:extLst>
          </p:cNvPr>
          <p:cNvSpPr/>
          <p:nvPr/>
        </p:nvSpPr>
        <p:spPr>
          <a:xfrm>
            <a:off x="448720" y="1564270"/>
            <a:ext cx="4844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Title: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91B545-D207-AA48-B337-B1A6F38BA23E}"/>
              </a:ext>
            </a:extLst>
          </p:cNvPr>
          <p:cNvSpPr txBox="1"/>
          <p:nvPr/>
        </p:nvSpPr>
        <p:spPr>
          <a:xfrm>
            <a:off x="793144" y="1441735"/>
            <a:ext cx="389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s-ES" sz="1600" b="1" i="0" u="none" strike="noStrike" dirty="0">
                <a:effectLst/>
                <a:latin typeface="Nunito"/>
              </a:rPr>
              <a:t>Renovación Energética de las Emociones</a:t>
            </a:r>
          </a:p>
          <a:p>
            <a:br>
              <a:rPr lang="es-ES" sz="1600" b="0" i="0" dirty="0">
                <a:effectLst/>
                <a:latin typeface="Nunito"/>
              </a:rPr>
            </a:br>
            <a:endParaRPr lang="en-US" sz="1600" b="1" kern="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7" name="Picture 36" descr="https://www.6seconds.org/wp-content/uploads/2016/02/logo_network-500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4557" y="1867510"/>
            <a:ext cx="2075503" cy="58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12575F1-C0F1-1B45-A8B0-6A5ECAC78C45}"/>
              </a:ext>
            </a:extLst>
          </p:cNvPr>
          <p:cNvSpPr txBox="1"/>
          <p:nvPr/>
        </p:nvSpPr>
        <p:spPr>
          <a:xfrm>
            <a:off x="543075" y="2066210"/>
            <a:ext cx="42894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s-ES" sz="1000" b="0" i="0" dirty="0">
                <a:solidFill>
                  <a:srgbClr val="666666"/>
                </a:solidFill>
                <a:effectLst/>
                <a:latin typeface="Nunito"/>
              </a:rPr>
              <a:t>Al reconocer las ideas, los sentimientos y las acciones que alimentan la energía y los que la agotan, los participantes desarrollarán una nueva conciencia de sus reacciones y formas de aumentar su energía.</a:t>
            </a:r>
          </a:p>
          <a:p>
            <a:br>
              <a:rPr lang="es-ES" sz="10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E95C1D-F8A8-184A-A87B-EF64DCEAB3CF}"/>
              </a:ext>
            </a:extLst>
          </p:cNvPr>
          <p:cNvSpPr txBox="1"/>
          <p:nvPr/>
        </p:nvSpPr>
        <p:spPr>
          <a:xfrm>
            <a:off x="535096" y="3078931"/>
            <a:ext cx="41031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s-ES" sz="1400" b="0" i="1" dirty="0">
                <a:solidFill>
                  <a:srgbClr val="6B6B6B"/>
                </a:solidFill>
                <a:effectLst/>
                <a:latin typeface="Nunito"/>
              </a:rPr>
              <a:t>En esta estación, descubrirás cómo darte energía cuando te sientes impotente ante el cambio climático, generando diferentes ideas.</a:t>
            </a:r>
          </a:p>
          <a:p>
            <a:br>
              <a:rPr lang="es-ES" sz="1400" dirty="0"/>
            </a:br>
            <a:endParaRPr lang="en-US" sz="1400" b="1" dirty="0">
              <a:effectLst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E48B2-22B6-5D4A-8650-230AED8EAC0C}"/>
              </a:ext>
            </a:extLst>
          </p:cNvPr>
          <p:cNvSpPr txBox="1"/>
          <p:nvPr/>
        </p:nvSpPr>
        <p:spPr>
          <a:xfrm>
            <a:off x="4840488" y="2755578"/>
            <a:ext cx="25821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● Notas adhesivas (o trozos de papel con cinta adhesiva)</a:t>
            </a:r>
            <a:br>
              <a:rPr lang="es-ES" sz="900" dirty="0"/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● Una pared grande o una mesa dividida en dos áreas, etiquetando una como &amp;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quot;Drena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 tu</a:t>
            </a:r>
            <a:br>
              <a:rPr lang="es-ES" sz="900" dirty="0"/>
            </a:b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energía&amp;quot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; y la otra &amp;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quot;Alimenta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 tu </a:t>
            </a:r>
            <a:r>
              <a:rPr lang="es-ES" sz="900" b="0" i="0" dirty="0" err="1">
                <a:solidFill>
                  <a:srgbClr val="666666"/>
                </a:solidFill>
                <a:effectLst/>
                <a:latin typeface="Nunito"/>
              </a:rPr>
              <a:t>energía&amp;quot</a:t>
            </a: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;; en cada área, agrega 5-10 ejemplos siguiendo las</a:t>
            </a:r>
            <a:br>
              <a:rPr lang="es-ES" sz="900" dirty="0"/>
            </a:br>
            <a:r>
              <a:rPr lang="es-ES" sz="900" b="0" i="0" dirty="0">
                <a:solidFill>
                  <a:srgbClr val="666666"/>
                </a:solidFill>
                <a:effectLst/>
                <a:latin typeface="Nunito"/>
              </a:rPr>
              <a:t>instrucciones a continuación</a:t>
            </a:r>
          </a:p>
        </p:txBody>
      </p:sp>
    </p:spTree>
    <p:extLst>
      <p:ext uri="{BB962C8B-B14F-4D97-AF65-F5344CB8AC3E}">
        <p14:creationId xmlns:p14="http://schemas.microsoft.com/office/powerpoint/2010/main" val="339418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4412</TotalTime>
  <Words>1036</Words>
  <Application>Microsoft Office PowerPoint</Application>
  <PresentationFormat>Custom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Nunito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PC</cp:lastModifiedBy>
  <cp:revision>29</cp:revision>
  <cp:lastPrinted>2019-07-30T03:26:52Z</cp:lastPrinted>
  <dcterms:created xsi:type="dcterms:W3CDTF">2019-07-26T16:59:38Z</dcterms:created>
  <dcterms:modified xsi:type="dcterms:W3CDTF">2020-11-13T11:48:31Z</dcterms:modified>
</cp:coreProperties>
</file>