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7"/>
    <p:restoredTop sz="94676"/>
  </p:normalViewPr>
  <p:slideViewPr>
    <p:cSldViewPr snapToGrid="0" snapToObjects="1">
      <p:cViewPr varScale="1">
        <p:scale>
          <a:sx n="43" d="100"/>
          <a:sy n="43" d="100"/>
        </p:scale>
        <p:origin x="2444" y="68"/>
      </p:cViewPr>
      <p:guideLst>
        <p:guide orient="horz" pos="3366"/>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44903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9545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5941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81802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42748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20409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33971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3833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66269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90754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306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3DF5E43E-08EB-0748-B087-315C670AB518}" type="datetimeFigureOut">
              <a:rPr lang="en-US" smtClean="0"/>
              <a:pPr/>
              <a:t>11/13/2020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991C02B6-2820-F44F-9B3D-DD089FEAC55D}" type="slidenum">
              <a:rPr lang="en-US" smtClean="0"/>
              <a:pPr/>
              <a:t>‹#›</a:t>
            </a:fld>
            <a:endParaRPr lang="en-US"/>
          </a:p>
        </p:txBody>
      </p:sp>
    </p:spTree>
    <p:extLst>
      <p:ext uri="{BB962C8B-B14F-4D97-AF65-F5344CB8AC3E}">
        <p14:creationId xmlns:p14="http://schemas.microsoft.com/office/powerpoint/2010/main" val="907587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60778C99-36DE-7040-B01E-710B109AF0AE}"/>
              </a:ext>
            </a:extLst>
          </p:cNvPr>
          <p:cNvGrpSpPr/>
          <p:nvPr/>
        </p:nvGrpSpPr>
        <p:grpSpPr>
          <a:xfrm>
            <a:off x="397859" y="798518"/>
            <a:ext cx="6832870" cy="9091601"/>
            <a:chOff x="376227" y="555839"/>
            <a:chExt cx="6832870" cy="9091601"/>
          </a:xfrm>
        </p:grpSpPr>
        <p:sp>
          <p:nvSpPr>
            <p:cNvPr id="12" name="TextBox 11">
              <a:extLst>
                <a:ext uri="{FF2B5EF4-FFF2-40B4-BE49-F238E27FC236}">
                  <a16:creationId xmlns:a16="http://schemas.microsoft.com/office/drawing/2014/main" id="{E98640A4-DC20-D44A-B8FE-318788B4B900}"/>
                </a:ext>
              </a:extLst>
            </p:cNvPr>
            <p:cNvSpPr txBox="1"/>
            <p:nvPr/>
          </p:nvSpPr>
          <p:spPr>
            <a:xfrm>
              <a:off x="376227" y="555839"/>
              <a:ext cx="2020824" cy="230832"/>
            </a:xfrm>
            <a:prstGeom prst="rect">
              <a:avLst/>
            </a:prstGeom>
            <a:noFill/>
          </p:spPr>
          <p:txBody>
            <a:bodyPr wrap="square" rtlCol="0">
              <a:spAutoFit/>
            </a:bodyPr>
            <a:lstStyle/>
            <a:p>
              <a:r>
                <a:rPr lang="en-US" sz="900" dirty="0">
                  <a:latin typeface="Helvetica" pitchFamily="2" charset="0"/>
                </a:rPr>
                <a:t>in partnership with</a:t>
              </a:r>
            </a:p>
          </p:txBody>
        </p:sp>
        <p:grpSp>
          <p:nvGrpSpPr>
            <p:cNvPr id="31" name="Group 30">
              <a:extLst>
                <a:ext uri="{FF2B5EF4-FFF2-40B4-BE49-F238E27FC236}">
                  <a16:creationId xmlns:a16="http://schemas.microsoft.com/office/drawing/2014/main" id="{E01C3B1A-5DA7-CA4D-A75A-5F2495DEFAA8}"/>
                </a:ext>
              </a:extLst>
            </p:cNvPr>
            <p:cNvGrpSpPr/>
            <p:nvPr/>
          </p:nvGrpSpPr>
          <p:grpSpPr>
            <a:xfrm>
              <a:off x="425467" y="651532"/>
              <a:ext cx="6783630" cy="8995908"/>
              <a:chOff x="425467" y="651532"/>
              <a:chExt cx="6783630" cy="8995908"/>
            </a:xfrm>
          </p:grpSpPr>
          <p:grpSp>
            <p:nvGrpSpPr>
              <p:cNvPr id="5" name="Group 4">
                <a:extLst>
                  <a:ext uri="{FF2B5EF4-FFF2-40B4-BE49-F238E27FC236}">
                    <a16:creationId xmlns:a16="http://schemas.microsoft.com/office/drawing/2014/main" id="{A29CD357-8D59-0B4F-8AA4-10B08401BC94}"/>
                  </a:ext>
                </a:extLst>
              </p:cNvPr>
              <p:cNvGrpSpPr/>
              <p:nvPr/>
            </p:nvGrpSpPr>
            <p:grpSpPr>
              <a:xfrm>
                <a:off x="4894557" y="2377398"/>
                <a:ext cx="2244578" cy="1333552"/>
                <a:chOff x="4863473" y="2592550"/>
                <a:chExt cx="2244578" cy="1333552"/>
              </a:xfrm>
            </p:grpSpPr>
            <p:sp>
              <p:nvSpPr>
                <p:cNvPr id="26" name="Rounded Rectangle 25">
                  <a:extLst>
                    <a:ext uri="{FF2B5EF4-FFF2-40B4-BE49-F238E27FC236}">
                      <a16:creationId xmlns:a16="http://schemas.microsoft.com/office/drawing/2014/main" id="{479062E1-0B31-2648-9F95-99E21B094BFE}"/>
                    </a:ext>
                  </a:extLst>
                </p:cNvPr>
                <p:cNvSpPr/>
                <p:nvPr/>
              </p:nvSpPr>
              <p:spPr>
                <a:xfrm>
                  <a:off x="4863473" y="2592550"/>
                  <a:ext cx="2244578" cy="133355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4022B67B-92DE-CF46-9F63-8F932C908935}"/>
                    </a:ext>
                  </a:extLst>
                </p:cNvPr>
                <p:cNvSpPr txBox="1"/>
                <p:nvPr/>
              </p:nvSpPr>
              <p:spPr>
                <a:xfrm>
                  <a:off x="5103318" y="2654995"/>
                  <a:ext cx="1835659" cy="261610"/>
                </a:xfrm>
                <a:prstGeom prst="rect">
                  <a:avLst/>
                </a:prstGeom>
                <a:noFill/>
              </p:spPr>
              <p:txBody>
                <a:bodyPr wrap="square" rtlCol="0">
                  <a:spAutoFit/>
                </a:bodyPr>
                <a:lstStyle/>
                <a:p>
                  <a:endParaRPr lang="en-US" sz="1100" b="1" dirty="0"/>
                </a:p>
              </p:txBody>
            </p:sp>
          </p:grpSp>
          <p:grpSp>
            <p:nvGrpSpPr>
              <p:cNvPr id="6" name="Group 5">
                <a:extLst>
                  <a:ext uri="{FF2B5EF4-FFF2-40B4-BE49-F238E27FC236}">
                    <a16:creationId xmlns:a16="http://schemas.microsoft.com/office/drawing/2014/main" id="{CE9C6370-2A4D-D94C-B160-E872FE06EFC7}"/>
                  </a:ext>
                </a:extLst>
              </p:cNvPr>
              <p:cNvGrpSpPr/>
              <p:nvPr/>
            </p:nvGrpSpPr>
            <p:grpSpPr>
              <a:xfrm>
                <a:off x="425467" y="1670286"/>
                <a:ext cx="4359112" cy="953686"/>
                <a:chOff x="394383" y="1885438"/>
                <a:chExt cx="4359112" cy="953686"/>
              </a:xfrm>
            </p:grpSpPr>
            <p:sp>
              <p:nvSpPr>
                <p:cNvPr id="24" name="Rounded Rectangle 23">
                  <a:extLst>
                    <a:ext uri="{FF2B5EF4-FFF2-40B4-BE49-F238E27FC236}">
                      <a16:creationId xmlns:a16="http://schemas.microsoft.com/office/drawing/2014/main" id="{94F2DD53-97C7-8145-9849-6E7626850DC4}"/>
                    </a:ext>
                  </a:extLst>
                </p:cNvPr>
                <p:cNvSpPr/>
                <p:nvPr/>
              </p:nvSpPr>
              <p:spPr>
                <a:xfrm>
                  <a:off x="394383" y="1885438"/>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B3B6A19-C0AF-8048-9FC3-C2B50206D71C}"/>
                    </a:ext>
                  </a:extLst>
                </p:cNvPr>
                <p:cNvSpPr txBox="1"/>
                <p:nvPr/>
              </p:nvSpPr>
              <p:spPr>
                <a:xfrm>
                  <a:off x="603836" y="1958329"/>
                  <a:ext cx="3699223" cy="338554"/>
                </a:xfrm>
                <a:prstGeom prst="rect">
                  <a:avLst/>
                </a:prstGeom>
                <a:noFill/>
              </p:spPr>
              <p:txBody>
                <a:bodyPr wrap="square" rtlCol="0">
                  <a:spAutoFit/>
                </a:bodyPr>
                <a:lstStyle/>
                <a:p>
                  <a:endParaRPr lang="en-US" sz="1600" dirty="0"/>
                </a:p>
              </p:txBody>
            </p:sp>
          </p:grpSp>
          <p:grpSp>
            <p:nvGrpSpPr>
              <p:cNvPr id="7" name="Group 6">
                <a:extLst>
                  <a:ext uri="{FF2B5EF4-FFF2-40B4-BE49-F238E27FC236}">
                    <a16:creationId xmlns:a16="http://schemas.microsoft.com/office/drawing/2014/main" id="{1B5EDC47-38F1-8343-BAED-4287E8CCD4BE}"/>
                  </a:ext>
                </a:extLst>
              </p:cNvPr>
              <p:cNvGrpSpPr/>
              <p:nvPr/>
            </p:nvGrpSpPr>
            <p:grpSpPr>
              <a:xfrm>
                <a:off x="425468" y="2753318"/>
                <a:ext cx="4359112" cy="953686"/>
                <a:chOff x="394384" y="2968470"/>
                <a:chExt cx="4359112" cy="953686"/>
              </a:xfrm>
            </p:grpSpPr>
            <p:sp>
              <p:nvSpPr>
                <p:cNvPr id="22" name="Rounded Rectangle 21">
                  <a:extLst>
                    <a:ext uri="{FF2B5EF4-FFF2-40B4-BE49-F238E27FC236}">
                      <a16:creationId xmlns:a16="http://schemas.microsoft.com/office/drawing/2014/main" id="{7F0E0AFB-6213-D948-BCDC-90FCB7FCE6BB}"/>
                    </a:ext>
                  </a:extLst>
                </p:cNvPr>
                <p:cNvSpPr/>
                <p:nvPr/>
              </p:nvSpPr>
              <p:spPr>
                <a:xfrm>
                  <a:off x="394384" y="2968470"/>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B0B29A5-F0CB-C84D-A992-EC52C6DD1011}"/>
                    </a:ext>
                  </a:extLst>
                </p:cNvPr>
                <p:cNvSpPr txBox="1"/>
                <p:nvPr/>
              </p:nvSpPr>
              <p:spPr>
                <a:xfrm>
                  <a:off x="603836" y="3051401"/>
                  <a:ext cx="3914376" cy="261610"/>
                </a:xfrm>
                <a:prstGeom prst="rect">
                  <a:avLst/>
                </a:prstGeom>
                <a:noFill/>
              </p:spPr>
              <p:txBody>
                <a:bodyPr wrap="square" rtlCol="0">
                  <a:spAutoFit/>
                </a:bodyPr>
                <a:lstStyle/>
                <a:p>
                  <a:endParaRPr lang="en-US" sz="1100" dirty="0"/>
                </a:p>
              </p:txBody>
            </p:sp>
          </p:grpSp>
          <p:grpSp>
            <p:nvGrpSpPr>
              <p:cNvPr id="8" name="Group 7">
                <a:extLst>
                  <a:ext uri="{FF2B5EF4-FFF2-40B4-BE49-F238E27FC236}">
                    <a16:creationId xmlns:a16="http://schemas.microsoft.com/office/drawing/2014/main" id="{C64E53E0-274A-9446-94F7-E5112F6E5F98}"/>
                  </a:ext>
                </a:extLst>
              </p:cNvPr>
              <p:cNvGrpSpPr/>
              <p:nvPr/>
            </p:nvGrpSpPr>
            <p:grpSpPr>
              <a:xfrm>
                <a:off x="425467" y="3842481"/>
                <a:ext cx="6783630" cy="2730693"/>
                <a:chOff x="394383" y="4057633"/>
                <a:chExt cx="6783630" cy="2730693"/>
              </a:xfrm>
            </p:grpSpPr>
            <p:sp>
              <p:nvSpPr>
                <p:cNvPr id="20" name="Rounded Rectangle 19">
                  <a:extLst>
                    <a:ext uri="{FF2B5EF4-FFF2-40B4-BE49-F238E27FC236}">
                      <a16:creationId xmlns:a16="http://schemas.microsoft.com/office/drawing/2014/main" id="{C39A6265-DC92-CF43-98B4-49ED42CA176E}"/>
                    </a:ext>
                  </a:extLst>
                </p:cNvPr>
                <p:cNvSpPr/>
                <p:nvPr/>
              </p:nvSpPr>
              <p:spPr>
                <a:xfrm>
                  <a:off x="394383" y="4057633"/>
                  <a:ext cx="6733498" cy="273069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9ECE98C-B46E-174B-A641-85655120BAB6}"/>
                    </a:ext>
                  </a:extLst>
                </p:cNvPr>
                <p:cNvSpPr/>
                <p:nvPr/>
              </p:nvSpPr>
              <p:spPr>
                <a:xfrm>
                  <a:off x="603836" y="4171056"/>
                  <a:ext cx="6574177" cy="261610"/>
                </a:xfrm>
                <a:prstGeom prst="rect">
                  <a:avLst/>
                </a:prstGeom>
              </p:spPr>
              <p:txBody>
                <a:bodyPr wrap="square">
                  <a:spAutoFit/>
                </a:bodyPr>
                <a:lstStyle/>
                <a:p>
                  <a:endParaRPr lang="en-US" sz="1100" b="1" dirty="0"/>
                </a:p>
              </p:txBody>
            </p:sp>
          </p:grpSp>
          <p:grpSp>
            <p:nvGrpSpPr>
              <p:cNvPr id="9" name="Group 8">
                <a:extLst>
                  <a:ext uri="{FF2B5EF4-FFF2-40B4-BE49-F238E27FC236}">
                    <a16:creationId xmlns:a16="http://schemas.microsoft.com/office/drawing/2014/main" id="{68169B19-2259-B74E-AC13-1250E3AD8AD9}"/>
                  </a:ext>
                </a:extLst>
              </p:cNvPr>
              <p:cNvGrpSpPr/>
              <p:nvPr/>
            </p:nvGrpSpPr>
            <p:grpSpPr>
              <a:xfrm>
                <a:off x="425467" y="6707635"/>
                <a:ext cx="6775644" cy="1691649"/>
                <a:chOff x="394383" y="6922787"/>
                <a:chExt cx="6775644" cy="1691649"/>
              </a:xfrm>
            </p:grpSpPr>
            <p:sp>
              <p:nvSpPr>
                <p:cNvPr id="18" name="Rounded Rectangle 17">
                  <a:extLst>
                    <a:ext uri="{FF2B5EF4-FFF2-40B4-BE49-F238E27FC236}">
                      <a16:creationId xmlns:a16="http://schemas.microsoft.com/office/drawing/2014/main" id="{94B6C7A3-C7B0-0847-B37F-572C0B85B215}"/>
                    </a:ext>
                  </a:extLst>
                </p:cNvPr>
                <p:cNvSpPr/>
                <p:nvPr/>
              </p:nvSpPr>
              <p:spPr>
                <a:xfrm>
                  <a:off x="394383" y="6922787"/>
                  <a:ext cx="6733498" cy="16916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54BB6BB-4CA5-1D48-9266-5EBE84C4009D}"/>
                    </a:ext>
                  </a:extLst>
                </p:cNvPr>
                <p:cNvSpPr/>
                <p:nvPr/>
              </p:nvSpPr>
              <p:spPr>
                <a:xfrm>
                  <a:off x="603836" y="7008707"/>
                  <a:ext cx="6566191" cy="261610"/>
                </a:xfrm>
                <a:prstGeom prst="rect">
                  <a:avLst/>
                </a:prstGeom>
              </p:spPr>
              <p:txBody>
                <a:bodyPr wrap="square">
                  <a:spAutoFit/>
                </a:bodyPr>
                <a:lstStyle/>
                <a:p>
                  <a:pPr fontAlgn="base"/>
                  <a:endParaRPr lang="en-US" sz="1100" dirty="0"/>
                </a:p>
              </p:txBody>
            </p:sp>
          </p:grpSp>
          <p:pic>
            <p:nvPicPr>
              <p:cNvPr id="10" name="Picture 9">
                <a:extLst>
                  <a:ext uri="{FF2B5EF4-FFF2-40B4-BE49-F238E27FC236}">
                    <a16:creationId xmlns:a16="http://schemas.microsoft.com/office/drawing/2014/main" id="{21A8B7C0-BD32-E94C-AF45-C53A5292CA50}"/>
                  </a:ext>
                </a:extLst>
              </p:cNvPr>
              <p:cNvPicPr>
                <a:picLocks noChangeAspect="1"/>
              </p:cNvPicPr>
              <p:nvPr/>
            </p:nvPicPr>
            <p:blipFill>
              <a:blip r:embed="rId2"/>
              <a:stretch>
                <a:fillRect/>
              </a:stretch>
            </p:blipFill>
            <p:spPr>
              <a:xfrm>
                <a:off x="5635391" y="703907"/>
                <a:ext cx="1408457" cy="349297"/>
              </a:xfrm>
              <a:prstGeom prst="rect">
                <a:avLst/>
              </a:prstGeom>
            </p:spPr>
          </p:pic>
          <p:pic>
            <p:nvPicPr>
              <p:cNvPr id="11" name="Picture 10">
                <a:extLst>
                  <a:ext uri="{FF2B5EF4-FFF2-40B4-BE49-F238E27FC236}">
                    <a16:creationId xmlns:a16="http://schemas.microsoft.com/office/drawing/2014/main" id="{FC438B79-6194-6F40-898A-892AE26EBC45}"/>
                  </a:ext>
                </a:extLst>
              </p:cNvPr>
              <p:cNvPicPr>
                <a:picLocks noChangeAspect="1"/>
              </p:cNvPicPr>
              <p:nvPr/>
            </p:nvPicPr>
            <p:blipFill>
              <a:blip r:embed="rId3"/>
              <a:stretch>
                <a:fillRect/>
              </a:stretch>
            </p:blipFill>
            <p:spPr>
              <a:xfrm>
                <a:off x="470582" y="651532"/>
                <a:ext cx="4962848" cy="471062"/>
              </a:xfrm>
              <a:prstGeom prst="rect">
                <a:avLst/>
              </a:prstGeom>
            </p:spPr>
          </p:pic>
          <p:pic>
            <p:nvPicPr>
              <p:cNvPr id="13" name="Picture 12">
                <a:extLst>
                  <a:ext uri="{FF2B5EF4-FFF2-40B4-BE49-F238E27FC236}">
                    <a16:creationId xmlns:a16="http://schemas.microsoft.com/office/drawing/2014/main" id="{D9C782D3-6FFB-F145-B2CB-8B002A510A3B}"/>
                  </a:ext>
                </a:extLst>
              </p:cNvPr>
              <p:cNvPicPr>
                <a:picLocks noChangeAspect="1"/>
              </p:cNvPicPr>
              <p:nvPr/>
            </p:nvPicPr>
            <p:blipFill>
              <a:blip r:embed="rId4"/>
              <a:stretch>
                <a:fillRect/>
              </a:stretch>
            </p:blipFill>
            <p:spPr>
              <a:xfrm>
                <a:off x="447991" y="8445013"/>
                <a:ext cx="3245467" cy="1202427"/>
              </a:xfrm>
              <a:prstGeom prst="rect">
                <a:avLst/>
              </a:prstGeom>
            </p:spPr>
          </p:pic>
          <p:sp>
            <p:nvSpPr>
              <p:cNvPr id="17" name="Rectangle 16">
                <a:extLst>
                  <a:ext uri="{FF2B5EF4-FFF2-40B4-BE49-F238E27FC236}">
                    <a16:creationId xmlns:a16="http://schemas.microsoft.com/office/drawing/2014/main" id="{99654ED8-A3F3-A847-8C37-5A6DA6587A47}"/>
                  </a:ext>
                </a:extLst>
              </p:cNvPr>
              <p:cNvSpPr/>
              <p:nvPr/>
            </p:nvSpPr>
            <p:spPr>
              <a:xfrm>
                <a:off x="2659192" y="8521880"/>
                <a:ext cx="1241045" cy="276999"/>
              </a:xfrm>
              <a:prstGeom prst="rect">
                <a:avLst/>
              </a:prstGeom>
            </p:spPr>
            <p:txBody>
              <a:bodyPr wrap="none">
                <a:spAutoFit/>
              </a:bodyPr>
              <a:lstStyle/>
              <a:p>
                <a:r>
                  <a:rPr lang="en-US" sz="1200" dirty="0">
                    <a:latin typeface="Helvetica" pitchFamily="2" charset="0"/>
                  </a:rPr>
                  <a:t>6sec.org/popup</a:t>
                </a:r>
              </a:p>
            </p:txBody>
          </p:sp>
        </p:grpSp>
      </p:grpSp>
      <p:pic>
        <p:nvPicPr>
          <p:cNvPr id="4" name="Picture 3">
            <a:extLst>
              <a:ext uri="{FF2B5EF4-FFF2-40B4-BE49-F238E27FC236}">
                <a16:creationId xmlns:a16="http://schemas.microsoft.com/office/drawing/2014/main" id="{5F7A4E3C-B089-2347-AE5E-587023665A0B}"/>
              </a:ext>
            </a:extLst>
          </p:cNvPr>
          <p:cNvPicPr>
            <a:picLocks noChangeAspect="1"/>
          </p:cNvPicPr>
          <p:nvPr/>
        </p:nvPicPr>
        <p:blipFill>
          <a:blip r:embed="rId5"/>
          <a:stretch>
            <a:fillRect/>
          </a:stretch>
        </p:blipFill>
        <p:spPr>
          <a:xfrm>
            <a:off x="4197312" y="8713166"/>
            <a:ext cx="2961653" cy="1606932"/>
          </a:xfrm>
          <a:prstGeom prst="rect">
            <a:avLst/>
          </a:prstGeom>
        </p:spPr>
      </p:pic>
      <p:sp>
        <p:nvSpPr>
          <p:cNvPr id="43" name="TextBox 42">
            <a:extLst>
              <a:ext uri="{FF2B5EF4-FFF2-40B4-BE49-F238E27FC236}">
                <a16:creationId xmlns:a16="http://schemas.microsoft.com/office/drawing/2014/main" id="{C42F8099-FCB4-2B45-A111-9567C213B229}"/>
              </a:ext>
            </a:extLst>
          </p:cNvPr>
          <p:cNvSpPr txBox="1"/>
          <p:nvPr/>
        </p:nvSpPr>
        <p:spPr>
          <a:xfrm>
            <a:off x="576752" y="4072279"/>
            <a:ext cx="6491119" cy="3170099"/>
          </a:xfrm>
          <a:prstGeom prst="rect">
            <a:avLst/>
          </a:prstGeom>
          <a:noFill/>
        </p:spPr>
        <p:txBody>
          <a:bodyPr wrap="square" rtlCol="0">
            <a:spAutoFit/>
          </a:bodyPr>
          <a:lstStyle/>
          <a:p>
            <a:pPr algn="r" fontAlgn="base"/>
            <a:br>
              <a:rPr lang="ar-AE" sz="1000" b="0" i="0" dirty="0">
                <a:solidFill>
                  <a:srgbClr val="666666"/>
                </a:solidFill>
                <a:effectLst/>
                <a:latin typeface="Nunito"/>
              </a:rPr>
            </a:br>
            <a:r>
              <a:rPr lang="ar-AE" sz="1000" b="0" i="0" dirty="0">
                <a:solidFill>
                  <a:srgbClr val="666666"/>
                </a:solidFill>
                <a:effectLst/>
                <a:latin typeface="Nunito"/>
              </a:rPr>
              <a:t>١-احصل على شيء طبيعي: اعطِ الطلبة ستين ثانية للحصول على شيء في محيطهم يربطهم بالطبيعة. </a:t>
            </a:r>
          </a:p>
          <a:p>
            <a:pPr algn="r" fontAlgn="base"/>
            <a:r>
              <a:rPr lang="ar-AE" sz="1000" b="0" i="0" dirty="0">
                <a:solidFill>
                  <a:srgbClr val="666666"/>
                </a:solidFill>
                <a:effectLst/>
                <a:latin typeface="Nunito"/>
              </a:rPr>
              <a:t>٢-اكتشاف الشيء عن طريق الحواس: بإمساك الشيء في اليد، قم بإرشاد المشاركين ليستكشفوا الشيء عن طريق الحواس. اقرأ الأسئلة التالية للمشاركين بصوت عالي بينما يكتبون بصمت عن أشيائهم ويستكشفون طبقاتها وقصصها. </a:t>
            </a:r>
          </a:p>
          <a:p>
            <a:pPr algn="r" fontAlgn="base"/>
            <a:r>
              <a:rPr lang="ar-AE" sz="1000" b="0" i="0" dirty="0">
                <a:solidFill>
                  <a:srgbClr val="666666"/>
                </a:solidFill>
                <a:effectLst/>
                <a:latin typeface="Nunito"/>
              </a:rPr>
              <a:t>٣-اسأل المشاركين:</a:t>
            </a:r>
          </a:p>
          <a:p>
            <a:pPr algn="r" fontAlgn="base"/>
            <a:r>
              <a:rPr lang="ar-AE" sz="1000" b="0" i="0" dirty="0">
                <a:solidFill>
                  <a:srgbClr val="666666"/>
                </a:solidFill>
                <a:effectLst/>
                <a:latin typeface="Nunito"/>
              </a:rPr>
              <a:t>الحواس: كيف هو …..؟</a:t>
            </a:r>
          </a:p>
          <a:p>
            <a:pPr algn="r" fontAlgn="base"/>
            <a:r>
              <a:rPr lang="ar-AE" sz="1000" b="0" i="0" dirty="0">
                <a:solidFill>
                  <a:srgbClr val="666666"/>
                </a:solidFill>
                <a:effectLst/>
                <a:latin typeface="Nunito"/>
              </a:rPr>
              <a:t>مظهره ( اللون والحجم والشكل)</a:t>
            </a:r>
          </a:p>
          <a:p>
            <a:pPr algn="r" fontAlgn="base"/>
            <a:r>
              <a:rPr lang="ar-AE" sz="1000" b="0" i="0" dirty="0">
                <a:solidFill>
                  <a:srgbClr val="666666"/>
                </a:solidFill>
                <a:effectLst/>
                <a:latin typeface="Nunito"/>
              </a:rPr>
              <a:t>الملمس (حرارته وسطحه: قاسي أم لين)</a:t>
            </a:r>
          </a:p>
          <a:p>
            <a:pPr algn="r" fontAlgn="base"/>
            <a:r>
              <a:rPr lang="ar-AE" sz="1000" b="0" i="0" dirty="0">
                <a:solidFill>
                  <a:srgbClr val="666666"/>
                </a:solidFill>
                <a:effectLst/>
                <a:latin typeface="Nunito"/>
              </a:rPr>
              <a:t>الرائحة (جميله أم غير جميله. هل ترتبط بشيء ما في ذاكرتك؟)</a:t>
            </a:r>
          </a:p>
          <a:p>
            <a:pPr algn="r" fontAlgn="base"/>
            <a:r>
              <a:rPr lang="ar-AE" sz="1000" b="0" i="0" dirty="0">
                <a:solidFill>
                  <a:srgbClr val="666666"/>
                </a:solidFill>
                <a:effectLst/>
                <a:latin typeface="Nunito"/>
              </a:rPr>
              <a:t>الصوت (صامت أم عالي)</a:t>
            </a:r>
          </a:p>
          <a:p>
            <a:pPr algn="r" fontAlgn="base"/>
            <a:r>
              <a:rPr lang="ar-AE" sz="1000" b="0" i="0" dirty="0">
                <a:solidFill>
                  <a:srgbClr val="666666"/>
                </a:solidFill>
                <a:effectLst/>
                <a:latin typeface="Nunito"/>
              </a:rPr>
              <a:t>الطعم (هل له طعم؟ ولو كان هل هو حلو أو حامض أو مر أو مالح أو بطعم الأرض؟)</a:t>
            </a:r>
          </a:p>
          <a:p>
            <a:pPr algn="r" fontAlgn="base"/>
            <a:r>
              <a:rPr lang="ar-AE" sz="1000" b="0" i="0" dirty="0">
                <a:solidFill>
                  <a:srgbClr val="666666"/>
                </a:solidFill>
                <a:effectLst/>
                <a:latin typeface="Nunito"/>
              </a:rPr>
              <a:t>من أين يمكن أتى قبل أن تحصل عليه؟</a:t>
            </a:r>
          </a:p>
          <a:p>
            <a:pPr algn="r" fontAlgn="base"/>
            <a:r>
              <a:rPr lang="ar-AE" sz="1000" b="0" i="0" dirty="0">
                <a:solidFill>
                  <a:srgbClr val="666666"/>
                </a:solidFill>
                <a:effectLst/>
                <a:latin typeface="Nunito"/>
              </a:rPr>
              <a:t>وإلى أين يمكن أن يذهب بعد ذلك؟</a:t>
            </a:r>
          </a:p>
          <a:p>
            <a:pPr algn="r" fontAlgn="base"/>
            <a:r>
              <a:rPr lang="ar-AE" sz="1000" b="0" i="0" dirty="0">
                <a:solidFill>
                  <a:srgbClr val="666666"/>
                </a:solidFill>
                <a:effectLst/>
                <a:latin typeface="Nunito"/>
              </a:rPr>
              <a:t>هل هناك أي من الذكريات التي قد ترتبط به بالنسبة لك؟ </a:t>
            </a:r>
          </a:p>
          <a:p>
            <a:pPr algn="r" fontAlgn="base"/>
            <a:r>
              <a:rPr lang="ar-AE" sz="1000" b="0" i="0" dirty="0">
                <a:solidFill>
                  <a:srgbClr val="666666"/>
                </a:solidFill>
                <a:effectLst/>
                <a:latin typeface="Nunito"/>
              </a:rPr>
              <a:t>أنظر إليه من زواياه المختلفة-احمله بزاوية مختلفة عن الوضع الطبيعي. </a:t>
            </a:r>
          </a:p>
          <a:p>
            <a:pPr algn="r" fontAlgn="base"/>
            <a:r>
              <a:rPr lang="ar-AE" sz="1000" b="0" i="0" dirty="0">
                <a:solidFill>
                  <a:srgbClr val="666666"/>
                </a:solidFill>
                <a:effectLst/>
                <a:latin typeface="Nunito"/>
              </a:rPr>
              <a:t>٤-فكر وتأمل في الملاحظة: خذ دقيقة للتأمل وكتابة ما علق في ذهنك من ملاحظته. لن يكون لديك الوقت الكافي لتكتب قصة كاملة، ولكن قد يكون هناك ملاحظةً خاصة تريد أن تسجلها على الورقة. اكتب أي شيء سبب لك مفاجأة. في خلال لحظة سيطلب منك أن تشارك ملاحظة واحدة مع المجموعة. </a:t>
            </a:r>
          </a:p>
          <a:p>
            <a:pPr algn="r" fontAlgn="base"/>
            <a:r>
              <a:rPr lang="ar-AE" sz="1000" b="0" i="0" dirty="0">
                <a:solidFill>
                  <a:srgbClr val="666666"/>
                </a:solidFill>
                <a:effectLst/>
                <a:latin typeface="Nunito"/>
              </a:rPr>
              <a:t>٥-شارك تأملاتك: </a:t>
            </a:r>
          </a:p>
          <a:p>
            <a:pPr algn="r" fontAlgn="base"/>
            <a:r>
              <a:rPr lang="ar-AE" sz="1000" b="0" i="0" dirty="0">
                <a:solidFill>
                  <a:srgbClr val="666666"/>
                </a:solidFill>
                <a:effectLst/>
                <a:latin typeface="Nunito"/>
              </a:rPr>
              <a:t>كل طالبين مع بعض أو مع المجموعة إن كان العدد قليل ويسمح بذلك. </a:t>
            </a:r>
          </a:p>
          <a:p>
            <a:pPr algn="r" fontAlgn="base"/>
            <a:r>
              <a:rPr lang="ar-AE" sz="1000" b="0" i="0" dirty="0">
                <a:solidFill>
                  <a:srgbClr val="666666"/>
                </a:solidFill>
                <a:effectLst/>
                <a:latin typeface="Nunito"/>
              </a:rPr>
              <a:t>اطلب من أحد الطلبة أن يشارك أحد تفاصيله المفضلة أو ملاحظاته، قد يكون هذا سطراً كتبه أو سؤالاً في باله أو وصفاً ممتعاً.</a:t>
            </a:r>
          </a:p>
        </p:txBody>
      </p:sp>
      <p:sp>
        <p:nvSpPr>
          <p:cNvPr id="44" name="TextBox 43">
            <a:extLst>
              <a:ext uri="{FF2B5EF4-FFF2-40B4-BE49-F238E27FC236}">
                <a16:creationId xmlns:a16="http://schemas.microsoft.com/office/drawing/2014/main" id="{FA744687-33E7-5E44-96DA-58DA1258DE73}"/>
              </a:ext>
            </a:extLst>
          </p:cNvPr>
          <p:cNvSpPr txBox="1"/>
          <p:nvPr/>
        </p:nvSpPr>
        <p:spPr>
          <a:xfrm>
            <a:off x="535866" y="7471018"/>
            <a:ext cx="6491118" cy="1107996"/>
          </a:xfrm>
          <a:prstGeom prst="rect">
            <a:avLst/>
          </a:prstGeom>
          <a:noFill/>
        </p:spPr>
        <p:txBody>
          <a:bodyPr wrap="square" rtlCol="0">
            <a:spAutoFit/>
          </a:bodyPr>
          <a:lstStyle/>
          <a:p>
            <a:pPr algn="r" fontAlgn="base"/>
            <a:r>
              <a:rPr lang="ar-AE" sz="1100" b="1" i="0" dirty="0">
                <a:solidFill>
                  <a:srgbClr val="000000"/>
                </a:solidFill>
                <a:effectLst/>
                <a:latin typeface="Nunito"/>
              </a:rPr>
              <a:t>-كيف كان شعورك وأنت تنصت بعمق للطبيعة؟ كيف كان ذلك بالنسبة لك؟</a:t>
            </a:r>
          </a:p>
          <a:p>
            <a:pPr algn="r" fontAlgn="base"/>
            <a:r>
              <a:rPr lang="ar-AE" sz="1100" b="1" i="0" dirty="0">
                <a:solidFill>
                  <a:srgbClr val="000000"/>
                </a:solidFill>
                <a:effectLst/>
                <a:latin typeface="Nunito"/>
              </a:rPr>
              <a:t>-كيف شعرت عندما شاركت كتابتك أو أفكارك مع الآخرين؟</a:t>
            </a:r>
          </a:p>
          <a:p>
            <a:pPr algn="r" fontAlgn="base"/>
            <a:r>
              <a:rPr lang="ar-AE" sz="1100" b="1" i="0" dirty="0">
                <a:solidFill>
                  <a:srgbClr val="000000"/>
                </a:solidFill>
                <a:effectLst/>
                <a:latin typeface="Nunito"/>
              </a:rPr>
              <a:t>-كيف شعرت عندما استمعت لمشاركات أصدقائك؟</a:t>
            </a:r>
          </a:p>
          <a:p>
            <a:pPr algn="r" fontAlgn="base"/>
            <a:r>
              <a:rPr lang="ar-AE" sz="1100" b="1" i="0" dirty="0">
                <a:solidFill>
                  <a:srgbClr val="000000"/>
                </a:solidFill>
                <a:effectLst/>
                <a:latin typeface="Nunito"/>
              </a:rPr>
              <a:t>-من أين تأتي القصص؟ كيف تستطيع الحصول على قصص أخرى في الطبيعة؟</a:t>
            </a:r>
          </a:p>
          <a:p>
            <a:pPr algn="r" fontAlgn="base"/>
            <a:r>
              <a:rPr lang="ar-AE" sz="1100" b="1" i="0" dirty="0">
                <a:solidFill>
                  <a:srgbClr val="000000"/>
                </a:solidFill>
                <a:effectLst/>
                <a:latin typeface="Nunito"/>
              </a:rPr>
              <a:t>-لقد أصبح لديك الآن جميع المهارات للباحثين عن القصص. كيف تستطيع تعليم صديقك أو والديك ليصبحوا باحثين عن القصص؟ لماذا سيكون ذلك جميلاً ليقوموا بهذه التجربة؟</a:t>
            </a:r>
          </a:p>
        </p:txBody>
      </p:sp>
      <p:sp>
        <p:nvSpPr>
          <p:cNvPr id="45" name="Rectangle 44">
            <a:extLst>
              <a:ext uri="{FF2B5EF4-FFF2-40B4-BE49-F238E27FC236}">
                <a16:creationId xmlns:a16="http://schemas.microsoft.com/office/drawing/2014/main" id="{52E8AF84-B1C8-3349-BE53-D38C67475443}"/>
              </a:ext>
            </a:extLst>
          </p:cNvPr>
          <p:cNvSpPr/>
          <p:nvPr/>
        </p:nvSpPr>
        <p:spPr>
          <a:xfrm>
            <a:off x="511467" y="1880098"/>
            <a:ext cx="881923" cy="430887"/>
          </a:xfrm>
          <a:prstGeom prst="rect">
            <a:avLst/>
          </a:prstGeom>
        </p:spPr>
        <p:txBody>
          <a:bodyPr wrap="square">
            <a:spAutoFit/>
          </a:bodyPr>
          <a:lstStyle/>
          <a:p>
            <a:endParaRPr lang="en-US" sz="1100" b="1" dirty="0">
              <a:solidFill>
                <a:srgbClr val="434343"/>
              </a:solidFill>
              <a:effectLst/>
              <a:latin typeface="Nunito"/>
              <a:ea typeface="Nunito"/>
              <a:cs typeface="Nunito"/>
            </a:endParaRPr>
          </a:p>
          <a:p>
            <a:r>
              <a:rPr lang="en-US" sz="1100" b="1" dirty="0"/>
              <a:t>: </a:t>
            </a:r>
          </a:p>
        </p:txBody>
      </p:sp>
      <p:sp>
        <p:nvSpPr>
          <p:cNvPr id="46" name="Rectangle 45">
            <a:extLst>
              <a:ext uri="{FF2B5EF4-FFF2-40B4-BE49-F238E27FC236}">
                <a16:creationId xmlns:a16="http://schemas.microsoft.com/office/drawing/2014/main" id="{C6DCB064-20C2-2540-9D2F-15BDFECA4A70}"/>
              </a:ext>
            </a:extLst>
          </p:cNvPr>
          <p:cNvSpPr/>
          <p:nvPr/>
        </p:nvSpPr>
        <p:spPr>
          <a:xfrm>
            <a:off x="4283125" y="2943295"/>
            <a:ext cx="521297" cy="261610"/>
          </a:xfrm>
          <a:prstGeom prst="rect">
            <a:avLst/>
          </a:prstGeom>
        </p:spPr>
        <p:txBody>
          <a:bodyPr wrap="none">
            <a:spAutoFit/>
          </a:bodyPr>
          <a:lstStyle/>
          <a:p>
            <a:r>
              <a:rPr lang="ar-AE" sz="1100" b="1"/>
              <a:t>المقدمة</a:t>
            </a:r>
            <a:endParaRPr lang="en-US" sz="1100" b="1" dirty="0"/>
          </a:p>
        </p:txBody>
      </p:sp>
      <p:sp>
        <p:nvSpPr>
          <p:cNvPr id="47" name="Rectangle 46">
            <a:extLst>
              <a:ext uri="{FF2B5EF4-FFF2-40B4-BE49-F238E27FC236}">
                <a16:creationId xmlns:a16="http://schemas.microsoft.com/office/drawing/2014/main" id="{AFEE6616-38D5-8940-8806-2D2B679244B0}"/>
              </a:ext>
            </a:extLst>
          </p:cNvPr>
          <p:cNvSpPr/>
          <p:nvPr/>
        </p:nvSpPr>
        <p:spPr>
          <a:xfrm>
            <a:off x="6252310" y="2663622"/>
            <a:ext cx="875547" cy="261610"/>
          </a:xfrm>
          <a:prstGeom prst="rect">
            <a:avLst/>
          </a:prstGeom>
        </p:spPr>
        <p:txBody>
          <a:bodyPr wrap="square">
            <a:spAutoFit/>
          </a:bodyPr>
          <a:lstStyle/>
          <a:p>
            <a:pPr algn="r" fontAlgn="base"/>
            <a:r>
              <a:rPr lang="ar-AE" sz="1100" b="1" i="0" u="none" strike="noStrike" dirty="0">
                <a:solidFill>
                  <a:srgbClr val="333333"/>
                </a:solidFill>
                <a:effectLst/>
                <a:latin typeface="Nunito"/>
              </a:rPr>
              <a:t>الأدوات</a:t>
            </a:r>
          </a:p>
        </p:txBody>
      </p:sp>
      <p:sp>
        <p:nvSpPr>
          <p:cNvPr id="48" name="Rectangle 47">
            <a:extLst>
              <a:ext uri="{FF2B5EF4-FFF2-40B4-BE49-F238E27FC236}">
                <a16:creationId xmlns:a16="http://schemas.microsoft.com/office/drawing/2014/main" id="{C5E0786B-4D53-1549-A1F8-421568D194C5}"/>
              </a:ext>
            </a:extLst>
          </p:cNvPr>
          <p:cNvSpPr/>
          <p:nvPr/>
        </p:nvSpPr>
        <p:spPr>
          <a:xfrm>
            <a:off x="6317393" y="4047761"/>
            <a:ext cx="595035" cy="261610"/>
          </a:xfrm>
          <a:prstGeom prst="rect">
            <a:avLst/>
          </a:prstGeom>
        </p:spPr>
        <p:txBody>
          <a:bodyPr wrap="none">
            <a:spAutoFit/>
          </a:bodyPr>
          <a:lstStyle/>
          <a:p>
            <a:pPr algn="r" fontAlgn="base"/>
            <a:r>
              <a:rPr lang="ar-AE" sz="1100" b="1" i="0" u="none" strike="noStrike" dirty="0">
                <a:solidFill>
                  <a:srgbClr val="333333"/>
                </a:solidFill>
                <a:effectLst/>
                <a:latin typeface="Nunito"/>
              </a:rPr>
              <a:t>التعليمات</a:t>
            </a:r>
          </a:p>
        </p:txBody>
      </p:sp>
      <p:sp>
        <p:nvSpPr>
          <p:cNvPr id="49" name="Rectangle 48">
            <a:extLst>
              <a:ext uri="{FF2B5EF4-FFF2-40B4-BE49-F238E27FC236}">
                <a16:creationId xmlns:a16="http://schemas.microsoft.com/office/drawing/2014/main" id="{E2A6F1E7-EA00-3A4C-BAE7-BDB878C6BFB3}"/>
              </a:ext>
            </a:extLst>
          </p:cNvPr>
          <p:cNvSpPr/>
          <p:nvPr/>
        </p:nvSpPr>
        <p:spPr>
          <a:xfrm>
            <a:off x="6560213" y="7272983"/>
            <a:ext cx="505267" cy="261610"/>
          </a:xfrm>
          <a:prstGeom prst="rect">
            <a:avLst/>
          </a:prstGeom>
        </p:spPr>
        <p:txBody>
          <a:bodyPr wrap="none">
            <a:spAutoFit/>
          </a:bodyPr>
          <a:lstStyle/>
          <a:p>
            <a:pPr algn="r" fontAlgn="base"/>
            <a:r>
              <a:rPr lang="ar-AE" sz="1100" b="1" i="0" u="none" strike="noStrike" dirty="0">
                <a:solidFill>
                  <a:srgbClr val="000000"/>
                </a:solidFill>
                <a:effectLst/>
                <a:latin typeface="Nunito"/>
              </a:rPr>
              <a:t>مناقشة</a:t>
            </a:r>
          </a:p>
        </p:txBody>
      </p:sp>
      <p:sp>
        <p:nvSpPr>
          <p:cNvPr id="50" name="Rectangle 49">
            <a:extLst>
              <a:ext uri="{FF2B5EF4-FFF2-40B4-BE49-F238E27FC236}">
                <a16:creationId xmlns:a16="http://schemas.microsoft.com/office/drawing/2014/main" id="{0A2E0629-9E94-0443-80FC-463EC62703C7}"/>
              </a:ext>
            </a:extLst>
          </p:cNvPr>
          <p:cNvSpPr/>
          <p:nvPr/>
        </p:nvSpPr>
        <p:spPr>
          <a:xfrm>
            <a:off x="2446152" y="1555905"/>
            <a:ext cx="1754006" cy="1077218"/>
          </a:xfrm>
          <a:prstGeom prst="rect">
            <a:avLst/>
          </a:prstGeom>
        </p:spPr>
        <p:txBody>
          <a:bodyPr wrap="none">
            <a:spAutoFit/>
          </a:bodyPr>
          <a:lstStyle/>
          <a:p>
            <a:pPr algn="r" fontAlgn="base"/>
            <a:r>
              <a:rPr lang="ar-AE" sz="1600" b="1" i="0" u="none" strike="noStrike" dirty="0">
                <a:solidFill>
                  <a:srgbClr val="0C71C3"/>
                </a:solidFill>
                <a:effectLst/>
                <a:latin typeface="Nunito"/>
              </a:rPr>
              <a:t>الباحثون عن القصص</a:t>
            </a:r>
          </a:p>
          <a:p>
            <a:br>
              <a:rPr lang="ar-AE" sz="1600" b="0" i="0" dirty="0">
                <a:solidFill>
                  <a:srgbClr val="666666"/>
                </a:solidFill>
                <a:effectLst/>
                <a:latin typeface="Nunito"/>
              </a:rPr>
            </a:br>
            <a:br>
              <a:rPr lang="ar-AE" sz="1600" b="0" i="0" dirty="0">
                <a:solidFill>
                  <a:srgbClr val="666666"/>
                </a:solidFill>
                <a:effectLst/>
                <a:latin typeface="Nunito"/>
              </a:rPr>
            </a:br>
            <a:endParaRPr lang="ar-AE" sz="1600" b="1" i="0" u="none" strike="noStrike" dirty="0">
              <a:solidFill>
                <a:srgbClr val="0C71C3"/>
              </a:solidFill>
              <a:effectLst/>
              <a:latin typeface="Nunito"/>
            </a:endParaRPr>
          </a:p>
        </p:txBody>
      </p:sp>
      <p:sp>
        <p:nvSpPr>
          <p:cNvPr id="51" name="TextBox 50">
            <a:extLst>
              <a:ext uri="{FF2B5EF4-FFF2-40B4-BE49-F238E27FC236}">
                <a16:creationId xmlns:a16="http://schemas.microsoft.com/office/drawing/2014/main" id="{1F91B545-D207-AA48-B337-B1A6F38BA23E}"/>
              </a:ext>
            </a:extLst>
          </p:cNvPr>
          <p:cNvSpPr txBox="1"/>
          <p:nvPr/>
        </p:nvSpPr>
        <p:spPr>
          <a:xfrm>
            <a:off x="3881788" y="1516476"/>
            <a:ext cx="922634" cy="369332"/>
          </a:xfrm>
          <a:prstGeom prst="rect">
            <a:avLst/>
          </a:prstGeom>
          <a:noFill/>
        </p:spPr>
        <p:txBody>
          <a:bodyPr wrap="square" rtlCol="0">
            <a:spAutoFit/>
          </a:bodyPr>
          <a:lstStyle/>
          <a:p>
            <a:pPr algn="r" fontAlgn="base"/>
            <a:r>
              <a:rPr lang="ar-AE" b="1" i="0" u="none" strike="noStrike" dirty="0">
                <a:solidFill>
                  <a:srgbClr val="0C71C3"/>
                </a:solidFill>
                <a:effectLst/>
                <a:latin typeface="Nunito"/>
              </a:rPr>
              <a:t>عنوان:</a:t>
            </a:r>
          </a:p>
        </p:txBody>
      </p:sp>
      <p:pic>
        <p:nvPicPr>
          <p:cNvPr id="37" name="Picture 36" descr="https://www.6seconds.org/wp-content/uploads/2016/02/logo_network-500.png"/>
          <p:cNvPicPr/>
          <p:nvPr/>
        </p:nvPicPr>
        <p:blipFill>
          <a:blip r:embed="rId6"/>
          <a:srcRect/>
          <a:stretch>
            <a:fillRect/>
          </a:stretch>
        </p:blipFill>
        <p:spPr bwMode="auto">
          <a:xfrm>
            <a:off x="4894557" y="1867510"/>
            <a:ext cx="2075503" cy="581980"/>
          </a:xfrm>
          <a:prstGeom prst="rect">
            <a:avLst/>
          </a:prstGeom>
          <a:noFill/>
          <a:ln w="9525">
            <a:noFill/>
            <a:miter lim="800000"/>
            <a:headEnd/>
            <a:tailEnd/>
          </a:ln>
        </p:spPr>
      </p:pic>
      <p:sp>
        <p:nvSpPr>
          <p:cNvPr id="52" name="TextBox 51">
            <a:extLst>
              <a:ext uri="{FF2B5EF4-FFF2-40B4-BE49-F238E27FC236}">
                <a16:creationId xmlns:a16="http://schemas.microsoft.com/office/drawing/2014/main" id="{112575F1-C0F1-1B45-A8B0-6A5ECAC78C45}"/>
              </a:ext>
            </a:extLst>
          </p:cNvPr>
          <p:cNvSpPr txBox="1"/>
          <p:nvPr/>
        </p:nvSpPr>
        <p:spPr>
          <a:xfrm>
            <a:off x="460306" y="2035545"/>
            <a:ext cx="4289434" cy="861774"/>
          </a:xfrm>
          <a:prstGeom prst="rect">
            <a:avLst/>
          </a:prstGeom>
          <a:noFill/>
        </p:spPr>
        <p:txBody>
          <a:bodyPr wrap="square" rtlCol="0">
            <a:spAutoFit/>
          </a:bodyPr>
          <a:lstStyle/>
          <a:p>
            <a:pPr algn="r" fontAlgn="base"/>
            <a:r>
              <a:rPr lang="ar-AE" sz="1200" b="0" i="0" dirty="0">
                <a:solidFill>
                  <a:srgbClr val="666666"/>
                </a:solidFill>
                <a:effectLst/>
                <a:latin typeface="Nunito"/>
              </a:rPr>
              <a:t>بناء الوعي عن الطبيعة وتواصلك معها عن طريق الإصغاء ورواية القصص. بواسطة الوعي واستحسان عالم الطبيعة يستطيع الطلبة تخيل مستقبل جديد عن الطبيعة وعن أنفسهم.</a:t>
            </a:r>
          </a:p>
          <a:p>
            <a:br>
              <a:rPr lang="ar-AE" sz="1200" b="0" i="0" dirty="0">
                <a:solidFill>
                  <a:srgbClr val="666666"/>
                </a:solidFill>
                <a:effectLst/>
                <a:latin typeface="Nunito"/>
              </a:rPr>
            </a:br>
            <a:endParaRPr lang="en-US" sz="200" dirty="0"/>
          </a:p>
        </p:txBody>
      </p:sp>
      <p:sp>
        <p:nvSpPr>
          <p:cNvPr id="53" name="TextBox 52">
            <a:extLst>
              <a:ext uri="{FF2B5EF4-FFF2-40B4-BE49-F238E27FC236}">
                <a16:creationId xmlns:a16="http://schemas.microsoft.com/office/drawing/2014/main" id="{25E95C1D-F8A8-184A-A87B-EF64DCEAB3CF}"/>
              </a:ext>
            </a:extLst>
          </p:cNvPr>
          <p:cNvSpPr txBox="1"/>
          <p:nvPr/>
        </p:nvSpPr>
        <p:spPr>
          <a:xfrm>
            <a:off x="802684" y="3057231"/>
            <a:ext cx="3987844" cy="1031051"/>
          </a:xfrm>
          <a:prstGeom prst="rect">
            <a:avLst/>
          </a:prstGeom>
          <a:noFill/>
        </p:spPr>
        <p:txBody>
          <a:bodyPr wrap="square" rtlCol="0">
            <a:spAutoFit/>
          </a:bodyPr>
          <a:lstStyle/>
          <a:p>
            <a:pPr algn="r" fontAlgn="base"/>
            <a:r>
              <a:rPr lang="ar-AE" sz="1200" b="0" i="1" dirty="0">
                <a:solidFill>
                  <a:srgbClr val="6B6B6B"/>
                </a:solidFill>
                <a:effectLst/>
                <a:latin typeface="Nunito"/>
              </a:rPr>
              <a:t>في هذه المحطة، ركَّز على شيء طبيعي وادخل داخل قصته. باستخدام حواسك وخيالك ستقوم بعمل جلسة كتابة حرة عن هذا الشيء. ما هي القصص التي تتشارك بها الأشياء الطبيعية؟ كيف تستطيع تطوير مهاراتك السمعية الخاصة لتقوم برواية قصصها؟ ما الذي نستطيع أن نشاركه ونتعلمه من قصص الطبيعة؟</a:t>
            </a:r>
          </a:p>
          <a:p>
            <a:br>
              <a:rPr lang="ar-AE" sz="1200" dirty="0"/>
            </a:br>
            <a:endParaRPr lang="en-US" sz="100" b="1" dirty="0">
              <a:effectLst/>
            </a:endParaRPr>
          </a:p>
        </p:txBody>
      </p:sp>
      <p:sp>
        <p:nvSpPr>
          <p:cNvPr id="54" name="TextBox 53">
            <a:extLst>
              <a:ext uri="{FF2B5EF4-FFF2-40B4-BE49-F238E27FC236}">
                <a16:creationId xmlns:a16="http://schemas.microsoft.com/office/drawing/2014/main" id="{BC9E48B2-22B6-5D4A-8650-230AED8EAC0C}"/>
              </a:ext>
            </a:extLst>
          </p:cNvPr>
          <p:cNvSpPr txBox="1"/>
          <p:nvPr/>
        </p:nvSpPr>
        <p:spPr>
          <a:xfrm>
            <a:off x="4881197" y="2884072"/>
            <a:ext cx="2354782" cy="400110"/>
          </a:xfrm>
          <a:prstGeom prst="rect">
            <a:avLst/>
          </a:prstGeom>
          <a:noFill/>
        </p:spPr>
        <p:txBody>
          <a:bodyPr wrap="square" rtlCol="0">
            <a:spAutoFit/>
          </a:bodyPr>
          <a:lstStyle/>
          <a:p>
            <a:pPr algn="r" fontAlgn="base">
              <a:buFont typeface="Arial" panose="020B0604020202020204" pitchFamily="34" charset="0"/>
              <a:buChar char="•"/>
            </a:pPr>
            <a:r>
              <a:rPr lang="ar-AE" sz="1000" b="0" i="0" dirty="0">
                <a:solidFill>
                  <a:srgbClr val="666666"/>
                </a:solidFill>
                <a:effectLst/>
                <a:latin typeface="Nunito"/>
              </a:rPr>
              <a:t>ورقفارغأوورقةإطارتغيرالمناخ</a:t>
            </a:r>
          </a:p>
          <a:p>
            <a:pPr algn="r" fontAlgn="base">
              <a:buFont typeface="Arial" panose="020B0604020202020204" pitchFamily="34" charset="0"/>
              <a:buChar char="•"/>
            </a:pPr>
            <a:r>
              <a:rPr lang="ar-AE" sz="1000" b="0" i="0" dirty="0">
                <a:solidFill>
                  <a:srgbClr val="666666"/>
                </a:solidFill>
                <a:effectLst/>
                <a:latin typeface="Nunito"/>
              </a:rPr>
              <a:t>أقلامحبر/ أقلامرصاص</a:t>
            </a:r>
          </a:p>
        </p:txBody>
      </p:sp>
      <p:sp>
        <p:nvSpPr>
          <p:cNvPr id="41" name="TextBox 40">
            <a:extLst>
              <a:ext uri="{FF2B5EF4-FFF2-40B4-BE49-F238E27FC236}">
                <a16:creationId xmlns:a16="http://schemas.microsoft.com/office/drawing/2014/main" id="{A29EECD1-F01D-4A49-9477-CF42FAE21E25}"/>
              </a:ext>
            </a:extLst>
          </p:cNvPr>
          <p:cNvSpPr txBox="1"/>
          <p:nvPr/>
        </p:nvSpPr>
        <p:spPr>
          <a:xfrm>
            <a:off x="3034093" y="1857242"/>
            <a:ext cx="1695389" cy="830997"/>
          </a:xfrm>
          <a:prstGeom prst="rect">
            <a:avLst/>
          </a:prstGeom>
          <a:noFill/>
        </p:spPr>
        <p:txBody>
          <a:bodyPr wrap="square">
            <a:spAutoFit/>
          </a:bodyPr>
          <a:lstStyle/>
          <a:p>
            <a:pPr algn="r" fontAlgn="base"/>
            <a:r>
              <a:rPr lang="ar-AE" sz="1200" b="0" i="0" u="none" strike="noStrike" dirty="0">
                <a:solidFill>
                  <a:srgbClr val="333333"/>
                </a:solidFill>
                <a:effectLst/>
                <a:latin typeface="Nunito"/>
              </a:rPr>
              <a:t>الهدف</a:t>
            </a:r>
            <a:endParaRPr lang="ar-AE" sz="1200" b="1" i="0" u="none" strike="noStrike" dirty="0">
              <a:solidFill>
                <a:srgbClr val="333333"/>
              </a:solidFill>
              <a:effectLst/>
              <a:latin typeface="Nunito"/>
            </a:endParaRPr>
          </a:p>
          <a:p>
            <a:br>
              <a:rPr lang="ar-AE" b="0" i="0" dirty="0">
                <a:solidFill>
                  <a:srgbClr val="666666"/>
                </a:solidFill>
                <a:effectLst/>
                <a:latin typeface="Nunito"/>
              </a:rPr>
            </a:br>
            <a:endParaRPr lang="en-US" sz="1800" b="1" dirty="0">
              <a:solidFill>
                <a:srgbClr val="434343"/>
              </a:solidFill>
              <a:effectLst/>
              <a:latin typeface="Nunito"/>
              <a:ea typeface="Nunito"/>
              <a:cs typeface="Nunito"/>
            </a:endParaRPr>
          </a:p>
        </p:txBody>
      </p:sp>
      <p:sp>
        <p:nvSpPr>
          <p:cNvPr id="30" name="Rectangle 4">
            <a:extLst>
              <a:ext uri="{FF2B5EF4-FFF2-40B4-BE49-F238E27FC236}">
                <a16:creationId xmlns:a16="http://schemas.microsoft.com/office/drawing/2014/main" id="{FA87C2AF-0B2D-4EB4-A2CA-1151EA3F143C}"/>
              </a:ext>
            </a:extLst>
          </p:cNvPr>
          <p:cNvSpPr>
            <a:spLocks noChangeArrowheads="1"/>
          </p:cNvSpPr>
          <p:nvPr/>
        </p:nvSpPr>
        <p:spPr bwMode="auto">
          <a:xfrm>
            <a:off x="7787500" y="166301"/>
            <a:ext cx="80150"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1444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4400</TotalTime>
  <Words>442</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Nunito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Freedman</dc:creator>
  <cp:lastModifiedBy>PC</cp:lastModifiedBy>
  <cp:revision>22</cp:revision>
  <cp:lastPrinted>2019-07-30T03:26:52Z</cp:lastPrinted>
  <dcterms:created xsi:type="dcterms:W3CDTF">2019-07-26T16:59:38Z</dcterms:created>
  <dcterms:modified xsi:type="dcterms:W3CDTF">2020-11-13T10:12:01Z</dcterms:modified>
</cp:coreProperties>
</file>